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  <p:sldId id="379" r:id="rId3"/>
    <p:sldId id="396" r:id="rId4"/>
    <p:sldId id="381" r:id="rId5"/>
    <p:sldId id="382" r:id="rId6"/>
    <p:sldId id="383" r:id="rId7"/>
    <p:sldId id="384" r:id="rId8"/>
    <p:sldId id="385" r:id="rId9"/>
    <p:sldId id="386" r:id="rId10"/>
    <p:sldId id="387" r:id="rId11"/>
    <p:sldId id="388" r:id="rId12"/>
    <p:sldId id="389" r:id="rId13"/>
    <p:sldId id="390" r:id="rId14"/>
    <p:sldId id="391" r:id="rId15"/>
    <p:sldId id="392" r:id="rId16"/>
    <p:sldId id="393" r:id="rId17"/>
    <p:sldId id="394" r:id="rId18"/>
    <p:sldId id="395" r:id="rId19"/>
    <p:sldId id="397" r:id="rId20"/>
    <p:sldId id="39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ACA"/>
    <a:srgbClr val="FFFFFF"/>
    <a:srgbClr val="1299FF"/>
    <a:srgbClr val="3FA8FF"/>
    <a:srgbClr val="D0EBFF"/>
    <a:srgbClr val="66CCFF"/>
    <a:srgbClr val="EFF8FF"/>
    <a:srgbClr val="003366"/>
    <a:srgbClr val="0099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43656" b="19705"/>
          <a:stretch/>
        </p:blipFill>
        <p:spPr>
          <a:xfrm>
            <a:off x="0" y="3890355"/>
            <a:ext cx="12192000" cy="29676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task</a:t>
            </a:r>
            <a:r>
              <a:rPr lang="nl-BE" sz="4800" b="1" dirty="0">
                <a:solidFill>
                  <a:schemeClr val="accent1"/>
                </a:solidFill>
              </a:rPr>
              <a:t> dispatching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10332064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 new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dynamic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tasking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mechanism</a:t>
            </a:r>
            <a:endParaRPr lang="nl-BE" sz="18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endParaRPr lang="nl-BE" sz="18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286000"/>
            <a:ext cx="4047536" cy="168300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1599611" cy="203174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>
            <a:off x="5105989" y="3969006"/>
            <a:ext cx="5342936" cy="791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875942" y="2798993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Friendlies</a:t>
            </a:r>
            <a:r>
              <a:rPr lang="nl-BE" b="1" dirty="0"/>
              <a:t> are </a:t>
            </a:r>
            <a:r>
              <a:rPr lang="nl-BE" b="1" dirty="0" err="1"/>
              <a:t>nearby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areas</a:t>
            </a:r>
            <a:r>
              <a:rPr lang="nl-BE" b="1" dirty="0"/>
              <a:t>.</a:t>
            </a:r>
          </a:p>
        </p:txBody>
      </p:sp>
      <p:sp>
        <p:nvSpPr>
          <p:cNvPr id="31" name="Rechthoek 30"/>
          <p:cNvSpPr/>
          <p:nvPr/>
        </p:nvSpPr>
        <p:spPr>
          <a:xfrm>
            <a:off x="245937" y="279899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3" name="Rechthoek 32"/>
          <p:cNvSpPr/>
          <p:nvPr/>
        </p:nvSpPr>
        <p:spPr>
          <a:xfrm>
            <a:off x="4797407" y="576902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4" name="Rechte verbindingslijn 33"/>
          <p:cNvCxnSpPr>
            <a:stCxn id="33" idx="3"/>
          </p:cNvCxnSpPr>
          <p:nvPr/>
        </p:nvCxnSpPr>
        <p:spPr>
          <a:xfrm flipV="1">
            <a:off x="5337413" y="5794049"/>
            <a:ext cx="627551" cy="24498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/>
          <p:cNvCxnSpPr>
            <a:stCxn id="33" idx="3"/>
          </p:cNvCxnSpPr>
          <p:nvPr/>
        </p:nvCxnSpPr>
        <p:spPr>
          <a:xfrm flipV="1">
            <a:off x="5337413" y="5870961"/>
            <a:ext cx="1362490" cy="16806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hoek 39"/>
          <p:cNvSpPr/>
          <p:nvPr/>
        </p:nvSpPr>
        <p:spPr>
          <a:xfrm>
            <a:off x="875940" y="3609003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blue </a:t>
            </a:r>
            <a:r>
              <a:rPr lang="nl-BE" b="1" dirty="0" err="1"/>
              <a:t>forces</a:t>
            </a:r>
            <a:r>
              <a:rPr lang="nl-BE" b="1" dirty="0"/>
              <a:t> are spread out </a:t>
            </a:r>
            <a:r>
              <a:rPr lang="nl-BE" b="1" dirty="0" err="1"/>
              <a:t>and</a:t>
            </a:r>
            <a:r>
              <a:rPr lang="nl-BE" b="1" dirty="0"/>
              <a:t> are of different unit types.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245935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42" name="Rechthoek 41"/>
          <p:cNvSpPr/>
          <p:nvPr/>
        </p:nvSpPr>
        <p:spPr>
          <a:xfrm>
            <a:off x="875940" y="4599014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</a:t>
            </a:r>
            <a:r>
              <a:rPr lang="nl-BE" b="1" dirty="0" err="1"/>
              <a:t>SRs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</a:t>
            </a:r>
            <a:r>
              <a:rPr lang="nl-BE" b="1" dirty="0" err="1"/>
              <a:t>TRs</a:t>
            </a:r>
            <a:r>
              <a:rPr lang="nl-BE" b="1" dirty="0"/>
              <a:t> (HAWKS).</a:t>
            </a:r>
          </a:p>
        </p:txBody>
      </p:sp>
      <p:sp>
        <p:nvSpPr>
          <p:cNvPr id="43" name="Rechthoek 42"/>
          <p:cNvSpPr/>
          <p:nvPr/>
        </p:nvSpPr>
        <p:spPr>
          <a:xfrm>
            <a:off x="245935" y="459901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4" name="Rechthoek 43"/>
          <p:cNvSpPr/>
          <p:nvPr/>
        </p:nvSpPr>
        <p:spPr>
          <a:xfrm>
            <a:off x="9426037" y="504901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45" name="Rechte verbindingslijn 44"/>
          <p:cNvCxnSpPr>
            <a:stCxn id="44" idx="1"/>
          </p:cNvCxnSpPr>
          <p:nvPr/>
        </p:nvCxnSpPr>
        <p:spPr>
          <a:xfrm flipH="1">
            <a:off x="6981914" y="5319021"/>
            <a:ext cx="2444123" cy="22720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hoek 50"/>
          <p:cNvSpPr/>
          <p:nvPr/>
        </p:nvSpPr>
        <p:spPr>
          <a:xfrm>
            <a:off x="875940" y="558902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IR </a:t>
            </a:r>
            <a:r>
              <a:rPr lang="nl-BE" b="1" dirty="0" err="1"/>
              <a:t>capability</a:t>
            </a:r>
            <a:r>
              <a:rPr lang="nl-BE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996010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55" name="Rechthoek 54"/>
          <p:cNvSpPr/>
          <p:nvPr/>
        </p:nvSpPr>
        <p:spPr>
          <a:xfrm>
            <a:off x="8886031" y="432901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56" name="Rechte verbindingslijn 55"/>
          <p:cNvCxnSpPr>
            <a:stCxn id="55" idx="1"/>
          </p:cNvCxnSpPr>
          <p:nvPr/>
        </p:nvCxnSpPr>
        <p:spPr>
          <a:xfrm flipH="1">
            <a:off x="8229600" y="4599013"/>
            <a:ext cx="656431" cy="150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56"/>
          <p:cNvCxnSpPr>
            <a:stCxn id="55" idx="1"/>
          </p:cNvCxnSpPr>
          <p:nvPr/>
        </p:nvCxnSpPr>
        <p:spPr>
          <a:xfrm flipH="1" flipV="1">
            <a:off x="8451850" y="4514850"/>
            <a:ext cx="434181" cy="8416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55" idx="1"/>
          </p:cNvCxnSpPr>
          <p:nvPr/>
        </p:nvCxnSpPr>
        <p:spPr>
          <a:xfrm flipH="1" flipV="1">
            <a:off x="8054975" y="4540251"/>
            <a:ext cx="831056" cy="5876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086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airborne</a:t>
            </a:r>
            <a:r>
              <a:rPr lang="nl-BE" b="1" dirty="0"/>
              <a:t>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3935976" y="513901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7" name="Rechte verbindingslijn 16"/>
          <p:cNvCxnSpPr>
            <a:stCxn id="10" idx="3"/>
          </p:cNvCxnSpPr>
          <p:nvPr/>
        </p:nvCxnSpPr>
        <p:spPr>
          <a:xfrm flipV="1">
            <a:off x="4475982" y="3473450"/>
            <a:ext cx="4102868" cy="193557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0"/>
          </p:cNvCxnSpPr>
          <p:nvPr/>
        </p:nvCxnSpPr>
        <p:spPr>
          <a:xfrm flipV="1">
            <a:off x="4205979" y="4195985"/>
            <a:ext cx="178014" cy="94303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hoek 31"/>
          <p:cNvSpPr/>
          <p:nvPr/>
        </p:nvSpPr>
        <p:spPr>
          <a:xfrm>
            <a:off x="875941" y="2798994"/>
            <a:ext cx="2520029" cy="9900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forces</a:t>
            </a:r>
            <a:r>
              <a:rPr lang="nl-BE" b="1" dirty="0"/>
              <a:t> without </a:t>
            </a:r>
            <a:r>
              <a:rPr lang="nl-BE" b="1" dirty="0" err="1"/>
              <a:t>friendlies</a:t>
            </a:r>
            <a:r>
              <a:rPr lang="nl-BE" b="1" dirty="0"/>
              <a:t> </a:t>
            </a:r>
            <a:r>
              <a:rPr lang="nl-BE" b="1" dirty="0" err="1"/>
              <a:t>nearby</a:t>
            </a:r>
            <a:r>
              <a:rPr lang="nl-BE" b="1" dirty="0"/>
              <a:t>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6" name="Rechthoek 35"/>
          <p:cNvSpPr/>
          <p:nvPr/>
        </p:nvSpPr>
        <p:spPr>
          <a:xfrm>
            <a:off x="7266013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36" idx="2"/>
          </p:cNvCxnSpPr>
          <p:nvPr/>
        </p:nvCxnSpPr>
        <p:spPr>
          <a:xfrm flipH="1">
            <a:off x="6828091" y="4689013"/>
            <a:ext cx="707925" cy="447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36" idx="2"/>
          </p:cNvCxnSpPr>
          <p:nvPr/>
        </p:nvCxnSpPr>
        <p:spPr>
          <a:xfrm>
            <a:off x="7536016" y="4689013"/>
            <a:ext cx="642309" cy="34446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45"/>
          <p:cNvCxnSpPr/>
          <p:nvPr/>
        </p:nvCxnSpPr>
        <p:spPr>
          <a:xfrm flipH="1">
            <a:off x="7417750" y="4689014"/>
            <a:ext cx="118266" cy="56665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46"/>
          <p:cNvCxnSpPr>
            <a:stCxn id="36" idx="2"/>
          </p:cNvCxnSpPr>
          <p:nvPr/>
        </p:nvCxnSpPr>
        <p:spPr>
          <a:xfrm>
            <a:off x="7536016" y="4689013"/>
            <a:ext cx="215020" cy="80593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4475982" y="5409022"/>
            <a:ext cx="4326186" cy="5174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190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large PATRIOT </a:t>
            </a:r>
            <a:r>
              <a:rPr lang="nl-BE" b="1" dirty="0" err="1"/>
              <a:t>battery</a:t>
            </a:r>
            <a:r>
              <a:rPr lang="nl-BE" b="1" dirty="0"/>
              <a:t> is </a:t>
            </a:r>
            <a:r>
              <a:rPr lang="nl-BE" b="1" dirty="0" err="1"/>
              <a:t>located</a:t>
            </a:r>
            <a:r>
              <a:rPr lang="nl-BE" b="1" dirty="0"/>
              <a:t> in </a:t>
            </a:r>
            <a:r>
              <a:rPr lang="nl-BE" b="1" dirty="0" err="1"/>
              <a:t>teh</a:t>
            </a:r>
            <a:r>
              <a:rPr lang="nl-BE" b="1" dirty="0"/>
              <a:t> </a:t>
            </a:r>
            <a:r>
              <a:rPr lang="nl-BE" b="1" dirty="0" err="1"/>
              <a:t>north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32" name="Rechthoek 31"/>
          <p:cNvSpPr/>
          <p:nvPr/>
        </p:nvSpPr>
        <p:spPr>
          <a:xfrm>
            <a:off x="875941" y="2978996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red FAC is </a:t>
            </a:r>
            <a:r>
              <a:rPr lang="nl-BE" b="1" dirty="0" err="1"/>
              <a:t>detecting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area.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18" idx="1"/>
          </p:cNvCxnSpPr>
          <p:nvPr/>
        </p:nvCxnSpPr>
        <p:spPr>
          <a:xfrm flipH="1" flipV="1">
            <a:off x="7383566" y="5811140"/>
            <a:ext cx="692456" cy="13788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6134119" y="3879005"/>
            <a:ext cx="958890" cy="36825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hoek 17"/>
          <p:cNvSpPr/>
          <p:nvPr/>
        </p:nvSpPr>
        <p:spPr>
          <a:xfrm>
            <a:off x="8076022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9" name="Ovaal 8"/>
          <p:cNvSpPr/>
          <p:nvPr/>
        </p:nvSpPr>
        <p:spPr>
          <a:xfrm>
            <a:off x="6996574" y="3969006"/>
            <a:ext cx="1260014" cy="1170013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1628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receive</a:t>
            </a:r>
            <a:r>
              <a:rPr lang="nl-BE" dirty="0"/>
              <a:t> </a:t>
            </a:r>
            <a:r>
              <a:rPr lang="nl-BE" dirty="0" err="1"/>
              <a:t>taskings</a:t>
            </a:r>
            <a:br>
              <a:rPr lang="nl-BE" dirty="0"/>
            </a:b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hq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4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2978996"/>
            <a:ext cx="2520029" cy="162001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We </a:t>
            </a:r>
            <a:r>
              <a:rPr lang="nl-BE" b="1" dirty="0" err="1"/>
              <a:t>joined</a:t>
            </a:r>
            <a:r>
              <a:rPr lang="nl-BE" b="1" dirty="0"/>
              <a:t> GROUP “Attack </a:t>
            </a:r>
            <a:r>
              <a:rPr lang="nl-BE" b="1" dirty="0" err="1"/>
              <a:t>Theta</a:t>
            </a:r>
            <a:r>
              <a:rPr lang="nl-BE" b="1" dirty="0"/>
              <a:t>” in </a:t>
            </a:r>
            <a:r>
              <a:rPr lang="nl-BE" b="1" dirty="0" err="1"/>
              <a:t>an</a:t>
            </a:r>
            <a:r>
              <a:rPr lang="nl-BE" b="1" dirty="0"/>
              <a:t> SU-25T </a:t>
            </a:r>
            <a:r>
              <a:rPr lang="nl-BE" b="1" dirty="0" err="1"/>
              <a:t>to</a:t>
            </a:r>
            <a:r>
              <a:rPr lang="nl-BE" b="1" dirty="0"/>
              <a:t> </a:t>
            </a:r>
            <a:r>
              <a:rPr lang="nl-BE" b="1" dirty="0" err="1"/>
              <a:t>observe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tasking</a:t>
            </a:r>
            <a:r>
              <a:rPr lang="nl-BE" b="1" dirty="0"/>
              <a:t> orders </a:t>
            </a:r>
            <a:r>
              <a:rPr lang="nl-BE" b="1" dirty="0" err="1"/>
              <a:t>sequence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3" name="Rechte verbindingslijn 52"/>
          <p:cNvCxnSpPr>
            <a:stCxn id="10" idx="3"/>
          </p:cNvCxnSpPr>
          <p:nvPr/>
        </p:nvCxnSpPr>
        <p:spPr>
          <a:xfrm flipV="1">
            <a:off x="6134119" y="2888994"/>
            <a:ext cx="2931914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hoek 13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Head </a:t>
            </a:r>
            <a:r>
              <a:rPr lang="nl-BE" b="1" dirty="0" err="1"/>
              <a:t>Quarters</a:t>
            </a:r>
            <a:r>
              <a:rPr lang="nl-BE" b="1" dirty="0"/>
              <a:t> (HQ) </a:t>
            </a:r>
            <a:r>
              <a:rPr lang="nl-BE" b="1" dirty="0" err="1"/>
              <a:t>reporting</a:t>
            </a:r>
            <a:r>
              <a:rPr lang="nl-BE" b="1" dirty="0"/>
              <a:t> </a:t>
            </a:r>
            <a:r>
              <a:rPr lang="nl-BE" b="1" dirty="0" err="1"/>
              <a:t>tasks</a:t>
            </a:r>
            <a:endParaRPr lang="nl-BE" b="1" dirty="0"/>
          </a:p>
        </p:txBody>
      </p:sp>
      <p:sp>
        <p:nvSpPr>
          <p:cNvPr id="15" name="Rechthoek 14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6" name="Rechthoek 15"/>
          <p:cNvSpPr/>
          <p:nvPr/>
        </p:nvSpPr>
        <p:spPr>
          <a:xfrm>
            <a:off x="9885107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78292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assigned</a:t>
            </a:r>
            <a:r>
              <a:rPr lang="nl-BE" dirty="0"/>
              <a:t> a </a:t>
            </a:r>
            <a:r>
              <a:rPr lang="nl-BE" dirty="0" err="1"/>
              <a:t>threat</a:t>
            </a:r>
            <a:r>
              <a:rPr lang="nl-BE" dirty="0"/>
              <a:t> level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82419" b="82834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4" name="Rechthoek 13"/>
          <p:cNvSpPr/>
          <p:nvPr/>
        </p:nvSpPr>
        <p:spPr>
          <a:xfrm>
            <a:off x="875941" y="198898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Long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6" name="Rechthoek 35"/>
          <p:cNvSpPr/>
          <p:nvPr/>
        </p:nvSpPr>
        <p:spPr>
          <a:xfrm>
            <a:off x="245935" y="198898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10</a:t>
            </a:r>
          </a:p>
        </p:txBody>
      </p:sp>
      <p:sp>
        <p:nvSpPr>
          <p:cNvPr id="37" name="Rechthoek 36"/>
          <p:cNvSpPr/>
          <p:nvPr/>
        </p:nvSpPr>
        <p:spPr>
          <a:xfrm>
            <a:off x="875942" y="2438989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Medium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8" name="Rechthoek 37"/>
          <p:cNvSpPr/>
          <p:nvPr/>
        </p:nvSpPr>
        <p:spPr>
          <a:xfrm>
            <a:off x="245936" y="2438988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9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75942" y="2888994"/>
            <a:ext cx="5400061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245936" y="2888993"/>
            <a:ext cx="540006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8</a:t>
            </a:r>
          </a:p>
        </p:txBody>
      </p:sp>
      <p:sp>
        <p:nvSpPr>
          <p:cNvPr id="41" name="Rechthoek 40"/>
          <p:cNvSpPr/>
          <p:nvPr/>
        </p:nvSpPr>
        <p:spPr>
          <a:xfrm>
            <a:off x="875941" y="333900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MANPADS </a:t>
            </a:r>
            <a:r>
              <a:rPr lang="nl-BE" sz="1400" b="1" dirty="0" err="1"/>
              <a:t>with</a:t>
            </a:r>
            <a:r>
              <a:rPr lang="nl-BE" sz="1400" b="1" dirty="0"/>
              <a:t> </a:t>
            </a:r>
            <a:r>
              <a:rPr lang="nl-BE" sz="1400" b="1" dirty="0" err="1"/>
              <a:t>Infrared</a:t>
            </a:r>
            <a:r>
              <a:rPr lang="nl-BE" sz="1400" b="1" dirty="0"/>
              <a:t> </a:t>
            </a:r>
            <a:r>
              <a:rPr lang="nl-BE" sz="1400" b="1" dirty="0" err="1"/>
              <a:t>Missiles</a:t>
            </a:r>
            <a:r>
              <a:rPr lang="nl-BE" sz="1400" b="1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245935" y="333899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7</a:t>
            </a:r>
          </a:p>
        </p:txBody>
      </p:sp>
      <p:sp>
        <p:nvSpPr>
          <p:cNvPr id="43" name="Rechthoek 42"/>
          <p:cNvSpPr/>
          <p:nvPr/>
        </p:nvSpPr>
        <p:spPr>
          <a:xfrm>
            <a:off x="875941" y="378900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Anti Aircraft </a:t>
            </a:r>
            <a:r>
              <a:rPr lang="nl-BE" sz="1400" b="1" dirty="0" err="1"/>
              <a:t>Artillery</a:t>
            </a:r>
            <a:endParaRPr lang="nl-BE" sz="1400" b="1" dirty="0"/>
          </a:p>
        </p:txBody>
      </p:sp>
      <p:sp>
        <p:nvSpPr>
          <p:cNvPr id="44" name="Rechthoek 43"/>
          <p:cNvSpPr/>
          <p:nvPr/>
        </p:nvSpPr>
        <p:spPr>
          <a:xfrm>
            <a:off x="245935" y="378900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6</a:t>
            </a:r>
          </a:p>
        </p:txBody>
      </p:sp>
      <p:sp>
        <p:nvSpPr>
          <p:cNvPr id="45" name="Rechthoek 44"/>
          <p:cNvSpPr/>
          <p:nvPr/>
        </p:nvSpPr>
        <p:spPr>
          <a:xfrm>
            <a:off x="875941" y="423901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Modern Battle Tanks.</a:t>
            </a:r>
          </a:p>
        </p:txBody>
      </p:sp>
      <p:sp>
        <p:nvSpPr>
          <p:cNvPr id="46" name="Rechthoek 45"/>
          <p:cNvSpPr/>
          <p:nvPr/>
        </p:nvSpPr>
        <p:spPr>
          <a:xfrm>
            <a:off x="245935" y="423900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5</a:t>
            </a:r>
          </a:p>
        </p:txBody>
      </p:sp>
      <p:sp>
        <p:nvSpPr>
          <p:cNvPr id="47" name="Rechthoek 46"/>
          <p:cNvSpPr/>
          <p:nvPr/>
        </p:nvSpPr>
        <p:spPr>
          <a:xfrm>
            <a:off x="875941" y="468901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ATGM.</a:t>
            </a:r>
          </a:p>
        </p:txBody>
      </p:sp>
      <p:sp>
        <p:nvSpPr>
          <p:cNvPr id="48" name="Rechthoek 47"/>
          <p:cNvSpPr/>
          <p:nvPr/>
        </p:nvSpPr>
        <p:spPr>
          <a:xfrm>
            <a:off x="245935" y="468901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75941" y="513902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without ATGM.</a:t>
            </a:r>
          </a:p>
        </p:txBody>
      </p:sp>
      <p:sp>
        <p:nvSpPr>
          <p:cNvPr id="50" name="Rechthoek 49"/>
          <p:cNvSpPr/>
          <p:nvPr/>
        </p:nvSpPr>
        <p:spPr>
          <a:xfrm>
            <a:off x="245935" y="513901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3</a:t>
            </a:r>
          </a:p>
        </p:txBody>
      </p:sp>
      <p:sp>
        <p:nvSpPr>
          <p:cNvPr id="51" name="Rechthoek 50"/>
          <p:cNvSpPr/>
          <p:nvPr/>
        </p:nvSpPr>
        <p:spPr>
          <a:xfrm>
            <a:off x="875941" y="558902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Old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APCs</a:t>
            </a:r>
            <a:r>
              <a:rPr lang="nl-BE" sz="1400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2</a:t>
            </a:r>
          </a:p>
        </p:txBody>
      </p:sp>
      <p:sp>
        <p:nvSpPr>
          <p:cNvPr id="54" name="Rechthoek 53"/>
          <p:cNvSpPr/>
          <p:nvPr/>
        </p:nvSpPr>
        <p:spPr>
          <a:xfrm>
            <a:off x="875941" y="603903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Infantry</a:t>
            </a:r>
            <a:r>
              <a:rPr lang="nl-BE" sz="1400" b="1" dirty="0"/>
              <a:t>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245935" y="603902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6055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coordinates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68208" t="4882" r="14211" b="77952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4" name="Afbeelding 23"/>
          <p:cNvPicPr>
            <a:picLocks noChangeAspect="1"/>
          </p:cNvPicPr>
          <p:nvPr/>
        </p:nvPicPr>
        <p:blipFill rotWithShape="1">
          <a:blip r:embed="rId3"/>
          <a:srcRect r="76716" b="61413"/>
          <a:stretch/>
        </p:blipFill>
        <p:spPr>
          <a:xfrm>
            <a:off x="515937" y="1983935"/>
            <a:ext cx="4950056" cy="461430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5" name="Rechthoek 24"/>
          <p:cNvSpPr/>
          <p:nvPr/>
        </p:nvSpPr>
        <p:spPr>
          <a:xfrm>
            <a:off x="6636006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32" idx="3"/>
          </p:cNvCxnSpPr>
          <p:nvPr/>
        </p:nvCxnSpPr>
        <p:spPr>
          <a:xfrm flipV="1">
            <a:off x="1203069" y="2258987"/>
            <a:ext cx="482882" cy="3600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7356475" y="5679026"/>
            <a:ext cx="4409588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Each</a:t>
            </a:r>
            <a:r>
              <a:rPr lang="nl-BE" b="1" dirty="0"/>
              <a:t> Area is </a:t>
            </a:r>
            <a:r>
              <a:rPr lang="nl-BE" b="1" dirty="0" err="1"/>
              <a:t>reported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Latitude </a:t>
            </a:r>
            <a:r>
              <a:rPr lang="nl-BE" b="1" dirty="0" err="1"/>
              <a:t>and</a:t>
            </a:r>
            <a:r>
              <a:rPr lang="nl-BE" b="1" dirty="0"/>
              <a:t> Longitude </a:t>
            </a:r>
            <a:r>
              <a:rPr lang="nl-BE" b="1" dirty="0" err="1"/>
              <a:t>coordinates</a:t>
            </a:r>
            <a:endParaRPr lang="nl-BE" b="1" dirty="0"/>
          </a:p>
        </p:txBody>
      </p:sp>
      <p:sp>
        <p:nvSpPr>
          <p:cNvPr id="32" name="Rechthoek 31"/>
          <p:cNvSpPr/>
          <p:nvPr/>
        </p:nvSpPr>
        <p:spPr>
          <a:xfrm>
            <a:off x="663063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35" name="Rechte verbindingslijn 34"/>
          <p:cNvCxnSpPr>
            <a:stCxn id="32" idx="3"/>
            <a:endCxn id="13" idx="1"/>
          </p:cNvCxnSpPr>
          <p:nvPr/>
        </p:nvCxnSpPr>
        <p:spPr>
          <a:xfrm>
            <a:off x="1203069" y="2618991"/>
            <a:ext cx="561454" cy="33418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al 12"/>
          <p:cNvSpPr/>
          <p:nvPr/>
        </p:nvSpPr>
        <p:spPr>
          <a:xfrm>
            <a:off x="1160335" y="2348988"/>
            <a:ext cx="4125656" cy="4125656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2923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tasking</a:t>
            </a:r>
            <a:r>
              <a:rPr lang="nl-BE" dirty="0"/>
              <a:t> menu is </a:t>
            </a:r>
            <a:r>
              <a:rPr lang="nl-BE" dirty="0" err="1"/>
              <a:t>created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report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72478" b="66686"/>
          <a:stretch/>
        </p:blipFill>
        <p:spPr>
          <a:xfrm>
            <a:off x="5259687" y="2148624"/>
            <a:ext cx="6506376" cy="442997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1" name="Rechthoek 10"/>
          <p:cNvSpPr/>
          <p:nvPr/>
        </p:nvSpPr>
        <p:spPr>
          <a:xfrm>
            <a:off x="6816469" y="333899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8"/>
            <a:ext cx="3870044" cy="54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 new </a:t>
            </a:r>
            <a:r>
              <a:rPr lang="nl-BE" sz="1400" b="1" dirty="0" err="1"/>
              <a:t>Tasking</a:t>
            </a:r>
            <a:r>
              <a:rPr lang="nl-BE" sz="1400" b="1" dirty="0"/>
              <a:t> is </a:t>
            </a:r>
            <a:r>
              <a:rPr lang="nl-BE" sz="1400" b="1" dirty="0" err="1"/>
              <a:t>created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detection</a:t>
            </a:r>
            <a:r>
              <a:rPr lang="nl-BE" sz="1400" b="1" dirty="0"/>
              <a:t> scan.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2888994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The </a:t>
            </a:r>
            <a:r>
              <a:rPr lang="nl-BE" sz="1400" b="1" dirty="0" err="1"/>
              <a:t>Tasking</a:t>
            </a:r>
            <a:r>
              <a:rPr lang="nl-BE" sz="1400" b="1" dirty="0"/>
              <a:t> Menu is </a:t>
            </a:r>
            <a:r>
              <a:rPr lang="nl-BE" sz="1400" b="1" dirty="0" err="1"/>
              <a:t>located</a:t>
            </a:r>
            <a:r>
              <a:rPr lang="nl-BE" sz="1400" b="1" dirty="0"/>
              <a:t> </a:t>
            </a:r>
            <a:r>
              <a:rPr lang="nl-BE" sz="1400" b="1" dirty="0" err="1"/>
              <a:t>under</a:t>
            </a:r>
            <a:r>
              <a:rPr lang="nl-BE" sz="1400" b="1" dirty="0"/>
              <a:t> “F10. </a:t>
            </a:r>
            <a:r>
              <a:rPr lang="nl-BE" sz="1400" b="1" dirty="0" err="1"/>
              <a:t>Other</a:t>
            </a:r>
            <a:r>
              <a:rPr lang="nl-BE" sz="1400" b="1" dirty="0"/>
              <a:t>” menu items.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6" y="288899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7" name="Rechthoek 16"/>
          <p:cNvSpPr/>
          <p:nvPr/>
        </p:nvSpPr>
        <p:spPr>
          <a:xfrm>
            <a:off x="1055944" y="3519002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MISSIONS </a:t>
            </a:r>
            <a:r>
              <a:rPr lang="nl-BE" sz="1400" b="1" dirty="0" err="1"/>
              <a:t>that</a:t>
            </a:r>
            <a:r>
              <a:rPr lang="nl-BE" sz="1400" b="1" dirty="0"/>
              <a:t> </a:t>
            </a:r>
            <a:r>
              <a:rPr lang="nl-BE" sz="1400" b="1" dirty="0" err="1"/>
              <a:t>mayb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defined</a:t>
            </a:r>
            <a:r>
              <a:rPr lang="nl-BE" sz="1400" b="1" dirty="0"/>
              <a:t>, have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their</a:t>
            </a:r>
            <a:r>
              <a:rPr lang="nl-BE" sz="1400" b="1" dirty="0"/>
              <a:t> </a:t>
            </a:r>
            <a:r>
              <a:rPr lang="nl-BE" sz="1400" b="1" dirty="0" err="1"/>
              <a:t>own</a:t>
            </a:r>
            <a:r>
              <a:rPr lang="nl-BE" sz="1400" b="1" dirty="0"/>
              <a:t> </a:t>
            </a:r>
            <a:r>
              <a:rPr lang="nl-BE" sz="1400" b="1" dirty="0" err="1"/>
              <a:t>Tasking</a:t>
            </a:r>
            <a:r>
              <a:rPr lang="nl-BE" sz="1400" b="1" dirty="0"/>
              <a:t> Menu.</a:t>
            </a:r>
          </a:p>
        </p:txBody>
      </p:sp>
      <p:sp>
        <p:nvSpPr>
          <p:cNvPr id="18" name="Rechthoek 17"/>
          <p:cNvSpPr/>
          <p:nvPr/>
        </p:nvSpPr>
        <p:spPr>
          <a:xfrm>
            <a:off x="335936" y="351900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9" name="Rechthoek 18"/>
          <p:cNvSpPr/>
          <p:nvPr/>
        </p:nvSpPr>
        <p:spPr>
          <a:xfrm>
            <a:off x="1055942" y="4149008"/>
            <a:ext cx="3870044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Optionally</a:t>
            </a:r>
            <a:r>
              <a:rPr lang="nl-BE" sz="1400" b="1" dirty="0"/>
              <a:t> a SCORING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MISSION, </a:t>
            </a:r>
            <a:r>
              <a:rPr lang="nl-BE" sz="1400" b="1" dirty="0" err="1"/>
              <a:t>which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account hits, </a:t>
            </a:r>
            <a:r>
              <a:rPr lang="nl-BE" sz="1400" b="1" dirty="0" err="1"/>
              <a:t>kills</a:t>
            </a:r>
            <a:r>
              <a:rPr lang="nl-BE" sz="1400" b="1" dirty="0"/>
              <a:t>, </a:t>
            </a:r>
            <a:r>
              <a:rPr lang="nl-BE" sz="1400" b="1" dirty="0" err="1"/>
              <a:t>tasking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mission </a:t>
            </a:r>
            <a:r>
              <a:rPr lang="nl-BE" sz="1400" b="1" dirty="0" err="1"/>
              <a:t>achievement</a:t>
            </a:r>
            <a:r>
              <a:rPr lang="nl-BE" sz="1400" b="1" dirty="0"/>
              <a:t> scores.</a:t>
            </a:r>
          </a:p>
        </p:txBody>
      </p:sp>
      <p:sp>
        <p:nvSpPr>
          <p:cNvPr id="20" name="Rechthoek 19"/>
          <p:cNvSpPr/>
          <p:nvPr/>
        </p:nvSpPr>
        <p:spPr>
          <a:xfrm>
            <a:off x="335936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21" name="Rechthoek 20"/>
          <p:cNvSpPr/>
          <p:nvPr/>
        </p:nvSpPr>
        <p:spPr>
          <a:xfrm>
            <a:off x="654600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22" name="Rechte verbindingslijn 21"/>
          <p:cNvCxnSpPr>
            <a:stCxn id="11" idx="3"/>
          </p:cNvCxnSpPr>
          <p:nvPr/>
        </p:nvCxnSpPr>
        <p:spPr>
          <a:xfrm flipV="1">
            <a:off x="7356475" y="3009900"/>
            <a:ext cx="825500" cy="5991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/>
          <p:cNvCxnSpPr>
            <a:stCxn id="21" idx="3"/>
          </p:cNvCxnSpPr>
          <p:nvPr/>
        </p:nvCxnSpPr>
        <p:spPr>
          <a:xfrm flipV="1">
            <a:off x="7086011" y="2828925"/>
            <a:ext cx="1067389" cy="6006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Afbeelding 27"/>
          <p:cNvPicPr>
            <a:picLocks noChangeAspect="1"/>
          </p:cNvPicPr>
          <p:nvPr/>
        </p:nvPicPr>
        <p:blipFill rotWithShape="1">
          <a:blip r:embed="rId3"/>
          <a:srcRect l="84740" b="85679"/>
          <a:stretch/>
        </p:blipFill>
        <p:spPr>
          <a:xfrm>
            <a:off x="8879080" y="3699003"/>
            <a:ext cx="2608917" cy="137719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4"/>
          <a:srcRect l="84704" b="80582"/>
          <a:stretch/>
        </p:blipFill>
        <p:spPr>
          <a:xfrm>
            <a:off x="5465993" y="4149008"/>
            <a:ext cx="3151079" cy="225002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1" name="Rechthoek 30"/>
          <p:cNvSpPr/>
          <p:nvPr/>
        </p:nvSpPr>
        <p:spPr>
          <a:xfrm>
            <a:off x="1055942" y="495901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</a:t>
            </a:r>
            <a:r>
              <a:rPr lang="nl-BE" sz="1400" b="1" dirty="0" err="1"/>
              <a:t>task</a:t>
            </a:r>
            <a:r>
              <a:rPr lang="nl-BE" sz="1400" b="1" dirty="0"/>
              <a:t> types are </a:t>
            </a:r>
            <a:r>
              <a:rPr lang="nl-BE" sz="1400" b="1" dirty="0" err="1"/>
              <a:t>listed</a:t>
            </a:r>
            <a:r>
              <a:rPr lang="nl-BE" sz="1400" b="1" dirty="0"/>
              <a:t>, </a:t>
            </a:r>
            <a:r>
              <a:rPr lang="nl-BE" sz="1400" b="1" dirty="0" err="1"/>
              <a:t>going</a:t>
            </a:r>
            <a:r>
              <a:rPr lang="nl-BE" sz="1400" b="1" dirty="0"/>
              <a:t> </a:t>
            </a:r>
            <a:r>
              <a:rPr lang="nl-BE" sz="1400" b="1" dirty="0" err="1"/>
              <a:t>through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Menu. </a:t>
            </a:r>
            <a:r>
              <a:rPr lang="nl-BE" sz="1400" b="1" dirty="0" err="1"/>
              <a:t>After</a:t>
            </a:r>
            <a:r>
              <a:rPr lang="nl-BE" sz="1400" b="1" dirty="0"/>
              <a:t> </a:t>
            </a:r>
            <a:r>
              <a:rPr lang="nl-BE" sz="1400" b="1" dirty="0" err="1"/>
              <a:t>selection</a:t>
            </a:r>
            <a:r>
              <a:rPr lang="nl-BE" sz="1400" b="1" dirty="0"/>
              <a:t> of a </a:t>
            </a:r>
            <a:r>
              <a:rPr lang="nl-BE" sz="1400" b="1" dirty="0" err="1"/>
              <a:t>task</a:t>
            </a:r>
            <a:r>
              <a:rPr lang="nl-BE" sz="1400" b="1" dirty="0"/>
              <a:t> type,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task</a:t>
            </a:r>
            <a:r>
              <a:rPr lang="nl-BE" sz="1400" b="1" dirty="0"/>
              <a:t> is </a:t>
            </a:r>
            <a:r>
              <a:rPr lang="nl-BE" sz="1400" b="1" dirty="0" err="1"/>
              <a:t>listed</a:t>
            </a:r>
            <a:r>
              <a:rPr lang="nl-BE" sz="1400" b="1" dirty="0"/>
              <a:t>. </a:t>
            </a:r>
          </a:p>
        </p:txBody>
      </p:sp>
      <p:sp>
        <p:nvSpPr>
          <p:cNvPr id="33" name="Rechthoek 32"/>
          <p:cNvSpPr/>
          <p:nvPr/>
        </p:nvSpPr>
        <p:spPr>
          <a:xfrm>
            <a:off x="335936" y="495901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34" name="Rechthoek 33"/>
          <p:cNvSpPr/>
          <p:nvPr/>
        </p:nvSpPr>
        <p:spPr>
          <a:xfrm>
            <a:off x="1055944" y="585902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As </a:t>
            </a:r>
            <a:r>
              <a:rPr lang="nl-BE" sz="1400" b="1" dirty="0" err="1"/>
              <a:t>the</a:t>
            </a:r>
            <a:r>
              <a:rPr lang="nl-BE" sz="1400" b="1" dirty="0"/>
              <a:t> MOOSE </a:t>
            </a:r>
            <a:r>
              <a:rPr lang="nl-BE" sz="1400" b="1" dirty="0" err="1"/>
              <a:t>framework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evolve</a:t>
            </a:r>
            <a:r>
              <a:rPr lang="nl-BE" sz="1400" b="1" dirty="0"/>
              <a:t>, more </a:t>
            </a:r>
            <a:r>
              <a:rPr lang="nl-BE" sz="1400" b="1" dirty="0" err="1"/>
              <a:t>task</a:t>
            </a:r>
            <a:r>
              <a:rPr lang="nl-BE" sz="1400" b="1" dirty="0"/>
              <a:t> types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( CSAR, Transport, JTAC ) …</a:t>
            </a:r>
          </a:p>
        </p:txBody>
      </p:sp>
      <p:sp>
        <p:nvSpPr>
          <p:cNvPr id="37" name="Rechthoek 36"/>
          <p:cNvSpPr/>
          <p:nvPr/>
        </p:nvSpPr>
        <p:spPr>
          <a:xfrm>
            <a:off x="335936" y="585902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6</a:t>
            </a:r>
          </a:p>
        </p:txBody>
      </p:sp>
      <p:sp>
        <p:nvSpPr>
          <p:cNvPr id="38" name="Rechthoek 37"/>
          <p:cNvSpPr/>
          <p:nvPr/>
        </p:nvSpPr>
        <p:spPr>
          <a:xfrm>
            <a:off x="10866053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9" name="Rechte verbindingslijn 38"/>
          <p:cNvCxnSpPr/>
          <p:nvPr/>
        </p:nvCxnSpPr>
        <p:spPr>
          <a:xfrm flipH="1" flipV="1">
            <a:off x="9696040" y="4329010"/>
            <a:ext cx="1170014" cy="1800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/>
          <p:cNvCxnSpPr>
            <a:stCxn id="38" idx="1"/>
          </p:cNvCxnSpPr>
          <p:nvPr/>
        </p:nvCxnSpPr>
        <p:spPr>
          <a:xfrm flipH="1" flipV="1">
            <a:off x="9701213" y="4467225"/>
            <a:ext cx="1164840" cy="41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/>
          <p:nvPr/>
        </p:nvCxnSpPr>
        <p:spPr>
          <a:xfrm flipH="1">
            <a:off x="9705975" y="4509012"/>
            <a:ext cx="1160078" cy="7727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bogen verbindingslijn 47"/>
          <p:cNvCxnSpPr/>
          <p:nvPr/>
        </p:nvCxnSpPr>
        <p:spPr>
          <a:xfrm>
            <a:off x="10776052" y="2978995"/>
            <a:ext cx="82449" cy="670985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bogen verbindingslijn 47"/>
          <p:cNvCxnSpPr/>
          <p:nvPr/>
        </p:nvCxnSpPr>
        <p:spPr>
          <a:xfrm flipH="1">
            <a:off x="8346026" y="4599013"/>
            <a:ext cx="540005" cy="180002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110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2"/>
          <a:srcRect l="53319" b="76762"/>
          <a:stretch/>
        </p:blipFill>
        <p:spPr>
          <a:xfrm>
            <a:off x="5675948" y="2168986"/>
            <a:ext cx="6090115" cy="170531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a </a:t>
            </a:r>
            <a:r>
              <a:rPr lang="nl-BE" dirty="0" err="1"/>
              <a:t>selected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moves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in </a:t>
            </a:r>
            <a:r>
              <a:rPr lang="nl-BE" dirty="0" err="1"/>
              <a:t>assigned</a:t>
            </a:r>
            <a:r>
              <a:rPr lang="nl-BE" dirty="0"/>
              <a:t> mode…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7"/>
            <a:ext cx="3870044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Once</a:t>
            </a:r>
            <a:r>
              <a:rPr lang="nl-BE" b="1" dirty="0"/>
              <a:t> a target has been </a:t>
            </a:r>
            <a:r>
              <a:rPr lang="nl-BE" b="1" dirty="0" err="1"/>
              <a:t>selected</a:t>
            </a:r>
            <a:r>
              <a:rPr lang="nl-BE" b="1" dirty="0"/>
              <a:t>, </a:t>
            </a:r>
            <a:r>
              <a:rPr lang="nl-BE" b="1" dirty="0" err="1"/>
              <a:t>the</a:t>
            </a:r>
            <a:r>
              <a:rPr lang="nl-BE" b="1" dirty="0"/>
              <a:t> GROUP </a:t>
            </a:r>
            <a:r>
              <a:rPr lang="nl-BE" b="1" dirty="0" err="1"/>
              <a:t>you</a:t>
            </a:r>
            <a:r>
              <a:rPr lang="nl-BE" b="1" dirty="0"/>
              <a:t> are </a:t>
            </a:r>
            <a:r>
              <a:rPr lang="nl-BE" b="1" dirty="0" err="1"/>
              <a:t>flying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goes</a:t>
            </a:r>
            <a:r>
              <a:rPr lang="nl-BE" b="1" dirty="0"/>
              <a:t> in “ASSIGNED MODE”.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3248998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</a:t>
            </a:r>
            <a:r>
              <a:rPr lang="nl-BE" b="1" dirty="0" err="1"/>
              <a:t>tasking</a:t>
            </a:r>
            <a:r>
              <a:rPr lang="nl-BE" b="1" dirty="0"/>
              <a:t> menu has </a:t>
            </a:r>
            <a:r>
              <a:rPr lang="nl-BE" b="1" dirty="0" err="1"/>
              <a:t>changed</a:t>
            </a:r>
            <a:r>
              <a:rPr lang="nl-BE" b="1" dirty="0"/>
              <a:t> in </a:t>
            </a:r>
            <a:r>
              <a:rPr lang="nl-BE" b="1" dirty="0" err="1"/>
              <a:t>assigned</a:t>
            </a:r>
            <a:r>
              <a:rPr lang="nl-BE" b="1" dirty="0"/>
              <a:t> mode. Relevant </a:t>
            </a:r>
            <a:r>
              <a:rPr lang="nl-BE" b="1" dirty="0" err="1"/>
              <a:t>Task</a:t>
            </a:r>
            <a:r>
              <a:rPr lang="nl-BE" b="1" dirty="0"/>
              <a:t> Menu options are </a:t>
            </a:r>
            <a:r>
              <a:rPr lang="nl-BE" b="1" dirty="0" err="1"/>
              <a:t>displayed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selected</a:t>
            </a:r>
            <a:r>
              <a:rPr lang="nl-BE" b="1" dirty="0"/>
              <a:t>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8" y="324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23" name="Rechthoek 22"/>
          <p:cNvSpPr/>
          <p:nvPr/>
        </p:nvSpPr>
        <p:spPr>
          <a:xfrm>
            <a:off x="1055944" y="4779015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will</a:t>
            </a:r>
            <a:r>
              <a:rPr lang="nl-BE" b="1" dirty="0"/>
              <a:t> </a:t>
            </a:r>
            <a:r>
              <a:rPr lang="nl-BE" b="1" dirty="0" err="1"/>
              <a:t>receive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directions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target goal </a:t>
            </a:r>
            <a:r>
              <a:rPr lang="nl-BE" b="1" dirty="0" err="1"/>
              <a:t>achievements</a:t>
            </a:r>
            <a:r>
              <a:rPr lang="nl-BE" b="1" dirty="0"/>
              <a:t>. Status </a:t>
            </a:r>
            <a:r>
              <a:rPr lang="nl-BE" b="1" dirty="0" err="1"/>
              <a:t>messages</a:t>
            </a:r>
            <a:r>
              <a:rPr lang="nl-BE" b="1" dirty="0"/>
              <a:t> are </a:t>
            </a:r>
            <a:r>
              <a:rPr lang="nl-BE" b="1" dirty="0" err="1"/>
              <a:t>also</a:t>
            </a:r>
            <a:r>
              <a:rPr lang="nl-BE" b="1" dirty="0"/>
              <a:t> </a:t>
            </a:r>
            <a:r>
              <a:rPr lang="nl-BE" b="1" dirty="0" err="1"/>
              <a:t>displayed</a:t>
            </a:r>
            <a:r>
              <a:rPr lang="nl-BE" b="1" dirty="0"/>
              <a:t>.</a:t>
            </a:r>
          </a:p>
        </p:txBody>
      </p:sp>
      <p:sp>
        <p:nvSpPr>
          <p:cNvPr id="24" name="Rechthoek 23"/>
          <p:cNvSpPr/>
          <p:nvPr/>
        </p:nvSpPr>
        <p:spPr>
          <a:xfrm>
            <a:off x="335936" y="477901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5" name="Rechthoek 24"/>
          <p:cNvSpPr/>
          <p:nvPr/>
        </p:nvSpPr>
        <p:spPr>
          <a:xfrm>
            <a:off x="582599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25" idx="3"/>
          </p:cNvCxnSpPr>
          <p:nvPr/>
        </p:nvCxnSpPr>
        <p:spPr>
          <a:xfrm flipV="1">
            <a:off x="6366003" y="2348988"/>
            <a:ext cx="1080012" cy="27000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hthoek 27"/>
          <p:cNvSpPr/>
          <p:nvPr/>
        </p:nvSpPr>
        <p:spPr>
          <a:xfrm>
            <a:off x="5645995" y="441901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3"/>
          <a:srcRect l="82799" b="82260"/>
          <a:stretch/>
        </p:blipFill>
        <p:spPr>
          <a:xfrm>
            <a:off x="6906009" y="3519001"/>
            <a:ext cx="4698525" cy="272574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30" name="Rechte verbindingslijn 29"/>
          <p:cNvCxnSpPr>
            <a:stCxn id="28" idx="3"/>
          </p:cNvCxnSpPr>
          <p:nvPr/>
        </p:nvCxnSpPr>
        <p:spPr>
          <a:xfrm flipV="1">
            <a:off x="6186001" y="4599013"/>
            <a:ext cx="1350015" cy="9000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hoek 30"/>
          <p:cNvSpPr/>
          <p:nvPr/>
        </p:nvSpPr>
        <p:spPr>
          <a:xfrm>
            <a:off x="5825997" y="315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32" name="Rechte verbindingslijn 31"/>
          <p:cNvCxnSpPr>
            <a:stCxn id="31" idx="3"/>
          </p:cNvCxnSpPr>
          <p:nvPr/>
        </p:nvCxnSpPr>
        <p:spPr>
          <a:xfrm flipV="1">
            <a:off x="6366003" y="2618991"/>
            <a:ext cx="1170013" cy="810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75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DEMO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70183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en-US" sz="4800" dirty="0">
                <a:solidFill>
                  <a:schemeClr val="accent1"/>
                </a:solidFill>
              </a:rPr>
              <a:t>TAD-210 - A2G Task Dispatching for AREAS and SCORING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10332064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 new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dynamic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tasking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mechanism</a:t>
            </a:r>
            <a:endParaRPr lang="nl-BE" sz="18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endParaRPr lang="nl-BE" sz="18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42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</a:t>
            </a:r>
            <a:r>
              <a:rPr lang="nl-BE" dirty="0" err="1"/>
              <a:t>DISPATCHing</a:t>
            </a:r>
            <a:endParaRPr lang="en-US" dirty="0"/>
          </a:p>
        </p:txBody>
      </p:sp>
      <p:grpSp>
        <p:nvGrpSpPr>
          <p:cNvPr id="48" name="Group 11"/>
          <p:cNvGrpSpPr/>
          <p:nvPr/>
        </p:nvGrpSpPr>
        <p:grpSpPr>
          <a:xfrm>
            <a:off x="3035966" y="5909224"/>
            <a:ext cx="709172" cy="631924"/>
            <a:chOff x="4983885" y="5909224"/>
            <a:chExt cx="709172" cy="631924"/>
          </a:xfrm>
        </p:grpSpPr>
        <p:sp>
          <p:nvSpPr>
            <p:cNvPr id="49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146"/>
          <p:cNvGrpSpPr/>
          <p:nvPr/>
        </p:nvGrpSpPr>
        <p:grpSpPr>
          <a:xfrm>
            <a:off x="4148081" y="4025934"/>
            <a:ext cx="709172" cy="425382"/>
            <a:chOff x="875941" y="4540516"/>
            <a:chExt cx="900010" cy="539852"/>
          </a:xfrm>
        </p:grpSpPr>
        <p:sp>
          <p:nvSpPr>
            <p:cNvPr id="5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Tekstvak 58"/>
          <p:cNvSpPr txBox="1"/>
          <p:nvPr/>
        </p:nvSpPr>
        <p:spPr>
          <a:xfrm>
            <a:off x="3968079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3608075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cxnSp>
        <p:nvCxnSpPr>
          <p:cNvPr id="61" name="Rechte verbindingslijn met pijl 60"/>
          <p:cNvCxnSpPr>
            <a:stCxn id="53" idx="2"/>
            <a:endCxn id="49" idx="0"/>
          </p:cNvCxnSpPr>
          <p:nvPr/>
        </p:nvCxnSpPr>
        <p:spPr>
          <a:xfrm flipH="1">
            <a:off x="3390552" y="4451316"/>
            <a:ext cx="1112115" cy="1457908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3788077" y="4779016"/>
            <a:ext cx="450005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63" name="Tekstvak 62"/>
          <p:cNvSpPr txBox="1"/>
          <p:nvPr/>
        </p:nvSpPr>
        <p:spPr>
          <a:xfrm>
            <a:off x="3878078" y="504901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5" name="Tijdelijke aanduiding voor tekst 3"/>
          <p:cNvSpPr txBox="1">
            <a:spLocks/>
          </p:cNvSpPr>
          <p:nvPr/>
        </p:nvSpPr>
        <p:spPr>
          <a:xfrm>
            <a:off x="8346025" y="4149008"/>
            <a:ext cx="3600041" cy="2430027"/>
          </a:xfrm>
          <a:prstGeom prst="rect">
            <a:avLst/>
          </a:prstGeom>
          <a:solidFill>
            <a:schemeClr val="tx1"/>
          </a:solidFill>
          <a:ln w="28575" cap="flat" cmpd="sng" algn="ctr">
            <a:solidFill>
              <a:schemeClr val="accent1"/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457200"/>
            <a:r>
              <a:rPr lang="en-US" b="1" dirty="0">
                <a:solidFill>
                  <a:schemeClr val="accent1"/>
                </a:solidFill>
              </a:rPr>
              <a:t>Dispatch Tasks to Human Players</a:t>
            </a:r>
            <a:r>
              <a:rPr lang="en-US" dirty="0">
                <a:solidFill>
                  <a:schemeClr val="accent1"/>
                </a:solidFill>
              </a:rPr>
              <a:t> upon </a:t>
            </a:r>
            <a:r>
              <a:rPr lang="en-US" b="1" dirty="0">
                <a:solidFill>
                  <a:schemeClr val="accent1"/>
                </a:solidFill>
              </a:rPr>
              <a:t>detection results </a:t>
            </a:r>
            <a:r>
              <a:rPr lang="en-US" dirty="0">
                <a:solidFill>
                  <a:schemeClr val="accent1"/>
                </a:solidFill>
              </a:rPr>
              <a:t>reported by Forward Air Controllers (FAC) to Head Quarters (HQ). Tasks are Dispatched </a:t>
            </a:r>
            <a:r>
              <a:rPr lang="en-US">
                <a:solidFill>
                  <a:schemeClr val="accent1"/>
                </a:solidFill>
              </a:rPr>
              <a:t>to a defined </a:t>
            </a:r>
            <a:r>
              <a:rPr lang="en-US" dirty="0">
                <a:solidFill>
                  <a:schemeClr val="accent1"/>
                </a:solidFill>
              </a:rPr>
              <a:t>Set of Groups.</a:t>
            </a:r>
          </a:p>
        </p:txBody>
      </p:sp>
      <p:sp>
        <p:nvSpPr>
          <p:cNvPr id="67" name="Ovaal 66"/>
          <p:cNvSpPr/>
          <p:nvPr/>
        </p:nvSpPr>
        <p:spPr>
          <a:xfrm>
            <a:off x="5332962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8" name="Tekstvak 67"/>
          <p:cNvSpPr txBox="1"/>
          <p:nvPr/>
        </p:nvSpPr>
        <p:spPr>
          <a:xfrm>
            <a:off x="4925987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grpSp>
        <p:nvGrpSpPr>
          <p:cNvPr id="70" name="Group 80"/>
          <p:cNvGrpSpPr/>
          <p:nvPr/>
        </p:nvGrpSpPr>
        <p:grpSpPr>
          <a:xfrm>
            <a:off x="6406442" y="5184452"/>
            <a:ext cx="540006" cy="577521"/>
            <a:chOff x="3189020" y="5990595"/>
            <a:chExt cx="540006" cy="577521"/>
          </a:xfrm>
        </p:grpSpPr>
        <p:sp>
          <p:nvSpPr>
            <p:cNvPr id="7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7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1" name="Tekstvak 80"/>
          <p:cNvSpPr txBox="1"/>
          <p:nvPr/>
        </p:nvSpPr>
        <p:spPr>
          <a:xfrm>
            <a:off x="6766347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83" name="Ovaal 82"/>
          <p:cNvSpPr/>
          <p:nvPr/>
        </p:nvSpPr>
        <p:spPr>
          <a:xfrm>
            <a:off x="335936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84" name="Group 6"/>
          <p:cNvGrpSpPr/>
          <p:nvPr/>
        </p:nvGrpSpPr>
        <p:grpSpPr>
          <a:xfrm>
            <a:off x="875942" y="4015844"/>
            <a:ext cx="591444" cy="673631"/>
            <a:chOff x="5829807" y="2755369"/>
            <a:chExt cx="591444" cy="673631"/>
          </a:xfrm>
        </p:grpSpPr>
        <p:sp>
          <p:nvSpPr>
            <p:cNvPr id="85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7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88" name="Group 168"/>
          <p:cNvGrpSpPr/>
          <p:nvPr/>
        </p:nvGrpSpPr>
        <p:grpSpPr>
          <a:xfrm>
            <a:off x="904756" y="5831480"/>
            <a:ext cx="591444" cy="673631"/>
            <a:chOff x="5829807" y="2755369"/>
            <a:chExt cx="591444" cy="673631"/>
          </a:xfrm>
        </p:grpSpPr>
        <p:sp>
          <p:nvSpPr>
            <p:cNvPr id="89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1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Tekstvak 91"/>
          <p:cNvSpPr txBox="1"/>
          <p:nvPr/>
        </p:nvSpPr>
        <p:spPr>
          <a:xfrm>
            <a:off x="729592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93" name="Tekstvak 92"/>
          <p:cNvSpPr txBox="1"/>
          <p:nvPr/>
        </p:nvSpPr>
        <p:spPr>
          <a:xfrm>
            <a:off x="819593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94" name="Tekstvak 93"/>
          <p:cNvSpPr txBox="1"/>
          <p:nvPr/>
        </p:nvSpPr>
        <p:spPr>
          <a:xfrm>
            <a:off x="1415948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cxnSp>
        <p:nvCxnSpPr>
          <p:cNvPr id="95" name="Rechte verbindingslijn met pijl 94"/>
          <p:cNvCxnSpPr>
            <a:stCxn id="83" idx="6"/>
            <a:endCxn id="85" idx="2"/>
          </p:cNvCxnSpPr>
          <p:nvPr/>
        </p:nvCxnSpPr>
        <p:spPr>
          <a:xfrm flipH="1" flipV="1">
            <a:off x="1467385" y="4689475"/>
            <a:ext cx="578570" cy="419241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Rechte verbindingslijn met pijl 95"/>
          <p:cNvCxnSpPr>
            <a:stCxn id="83" idx="6"/>
            <a:endCxn id="89" idx="1"/>
          </p:cNvCxnSpPr>
          <p:nvPr/>
        </p:nvCxnSpPr>
        <p:spPr>
          <a:xfrm flipH="1">
            <a:off x="1202411" y="5108716"/>
            <a:ext cx="843544" cy="72277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hthoek 96"/>
          <p:cNvSpPr/>
          <p:nvPr/>
        </p:nvSpPr>
        <p:spPr>
          <a:xfrm>
            <a:off x="2495960" y="5409022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cxnSp>
        <p:nvCxnSpPr>
          <p:cNvPr id="98" name="Rechte verbindingslijn met pijl 97"/>
          <p:cNvCxnSpPr>
            <a:cxnSpLocks/>
            <a:stCxn id="49" idx="1"/>
            <a:endCxn id="97" idx="2"/>
          </p:cNvCxnSpPr>
          <p:nvPr/>
        </p:nvCxnSpPr>
        <p:spPr>
          <a:xfrm flipH="1" flipV="1">
            <a:off x="2901218" y="5680177"/>
            <a:ext cx="134748" cy="441738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met pijl 98"/>
          <p:cNvCxnSpPr>
            <a:cxnSpLocks/>
            <a:stCxn id="97" idx="1"/>
            <a:endCxn id="83" idx="6"/>
          </p:cNvCxnSpPr>
          <p:nvPr/>
        </p:nvCxnSpPr>
        <p:spPr>
          <a:xfrm flipH="1" flipV="1">
            <a:off x="2045955" y="5108716"/>
            <a:ext cx="450005" cy="435884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Rechte verbindingslijn met pijl 99"/>
          <p:cNvCxnSpPr>
            <a:cxnSpLocks/>
            <a:stCxn id="53" idx="3"/>
            <a:endCxn id="71" idx="0"/>
          </p:cNvCxnSpPr>
          <p:nvPr/>
        </p:nvCxnSpPr>
        <p:spPr>
          <a:xfrm>
            <a:off x="4857253" y="4238625"/>
            <a:ext cx="1628271" cy="1062424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en-US" sz="4800" dirty="0">
                <a:solidFill>
                  <a:schemeClr val="accent1"/>
                </a:solidFill>
              </a:rPr>
              <a:t>TAD-220 - A2G Task Dispatching for </a:t>
            </a:r>
            <a:r>
              <a:rPr lang="en-US" sz="4800">
                <a:solidFill>
                  <a:schemeClr val="accent1"/>
                </a:solidFill>
              </a:rPr>
              <a:t>tYPES </a:t>
            </a:r>
            <a:r>
              <a:rPr lang="en-US" sz="4800" dirty="0">
                <a:solidFill>
                  <a:schemeClr val="accent1"/>
                </a:solidFill>
              </a:rPr>
              <a:t>and SCORING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10332064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 new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dynamic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tasking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mechanism</a:t>
            </a:r>
            <a:endParaRPr lang="nl-BE" sz="18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endParaRPr lang="nl-BE" sz="18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185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A2G </a:t>
            </a:r>
            <a:r>
              <a:rPr lang="nl-BE" dirty="0" err="1"/>
              <a:t>task</a:t>
            </a:r>
            <a:r>
              <a:rPr lang="nl-BE" dirty="0"/>
              <a:t> </a:t>
            </a:r>
            <a:r>
              <a:rPr lang="nl-BE" dirty="0" err="1"/>
              <a:t>DISPATCHing</a:t>
            </a:r>
            <a:r>
              <a:rPr lang="nl-BE" dirty="0"/>
              <a:t> </a:t>
            </a:r>
            <a:r>
              <a:rPr lang="nl-BE" dirty="0" err="1"/>
              <a:t>using</a:t>
            </a:r>
            <a:r>
              <a:rPr lang="nl-BE" dirty="0"/>
              <a:t> DETECTION_AREAS</a:t>
            </a:r>
            <a:endParaRPr lang="en-US" dirty="0"/>
          </a:p>
        </p:txBody>
      </p:sp>
      <p:grpSp>
        <p:nvGrpSpPr>
          <p:cNvPr id="48" name="Group 11"/>
          <p:cNvGrpSpPr/>
          <p:nvPr/>
        </p:nvGrpSpPr>
        <p:grpSpPr>
          <a:xfrm>
            <a:off x="3035966" y="5909224"/>
            <a:ext cx="709172" cy="631924"/>
            <a:chOff x="4983885" y="5909224"/>
            <a:chExt cx="709172" cy="631924"/>
          </a:xfrm>
        </p:grpSpPr>
        <p:sp>
          <p:nvSpPr>
            <p:cNvPr id="49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146"/>
          <p:cNvGrpSpPr/>
          <p:nvPr/>
        </p:nvGrpSpPr>
        <p:grpSpPr>
          <a:xfrm>
            <a:off x="4148081" y="4025934"/>
            <a:ext cx="709172" cy="425382"/>
            <a:chOff x="875941" y="4540516"/>
            <a:chExt cx="900010" cy="539852"/>
          </a:xfrm>
        </p:grpSpPr>
        <p:sp>
          <p:nvSpPr>
            <p:cNvPr id="5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Tekstvak 58"/>
          <p:cNvSpPr txBox="1"/>
          <p:nvPr/>
        </p:nvSpPr>
        <p:spPr>
          <a:xfrm>
            <a:off x="3968079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3608075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cxnSp>
        <p:nvCxnSpPr>
          <p:cNvPr id="61" name="Rechte verbindingslijn met pijl 60"/>
          <p:cNvCxnSpPr>
            <a:stCxn id="53" idx="2"/>
            <a:endCxn id="49" idx="0"/>
          </p:cNvCxnSpPr>
          <p:nvPr/>
        </p:nvCxnSpPr>
        <p:spPr>
          <a:xfrm flipH="1">
            <a:off x="3390552" y="4451316"/>
            <a:ext cx="1112115" cy="1457908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3788077" y="4779016"/>
            <a:ext cx="450005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63" name="Tekstvak 62"/>
          <p:cNvSpPr txBox="1"/>
          <p:nvPr/>
        </p:nvSpPr>
        <p:spPr>
          <a:xfrm>
            <a:off x="3878078" y="504901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5" name="Tijdelijke aanduiding voor tekst 3"/>
          <p:cNvSpPr txBox="1">
            <a:spLocks/>
          </p:cNvSpPr>
          <p:nvPr/>
        </p:nvSpPr>
        <p:spPr>
          <a:xfrm>
            <a:off x="8346025" y="4149008"/>
            <a:ext cx="3600041" cy="2430027"/>
          </a:xfrm>
          <a:prstGeom prst="rect">
            <a:avLst/>
          </a:prstGeom>
          <a:solidFill>
            <a:schemeClr val="tx1"/>
          </a:solidFill>
          <a:ln w="28575" cap="flat" cmpd="sng" algn="ctr">
            <a:solidFill>
              <a:schemeClr val="accent1"/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457200"/>
            <a:r>
              <a:rPr lang="en-US" b="1" dirty="0">
                <a:solidFill>
                  <a:schemeClr val="accent1"/>
                </a:solidFill>
              </a:rPr>
              <a:t>Dispatch Tasks to Human Players</a:t>
            </a:r>
            <a:r>
              <a:rPr lang="en-US" dirty="0">
                <a:solidFill>
                  <a:schemeClr val="accent1"/>
                </a:solidFill>
              </a:rPr>
              <a:t> upon </a:t>
            </a:r>
            <a:r>
              <a:rPr lang="en-US" b="1" dirty="0">
                <a:solidFill>
                  <a:schemeClr val="accent1"/>
                </a:solidFill>
              </a:rPr>
              <a:t>detection results </a:t>
            </a:r>
            <a:r>
              <a:rPr lang="en-US" dirty="0">
                <a:solidFill>
                  <a:schemeClr val="accent1"/>
                </a:solidFill>
              </a:rPr>
              <a:t>reported by Forward Air Controllers (FAC) to Head Quarters (HQ). Tasks are Dispatched to defined Set of Groups.</a:t>
            </a:r>
          </a:p>
        </p:txBody>
      </p:sp>
      <p:sp>
        <p:nvSpPr>
          <p:cNvPr id="67" name="Ovaal 66"/>
          <p:cNvSpPr/>
          <p:nvPr/>
        </p:nvSpPr>
        <p:spPr>
          <a:xfrm>
            <a:off x="5332962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8" name="Tekstvak 67"/>
          <p:cNvSpPr txBox="1"/>
          <p:nvPr/>
        </p:nvSpPr>
        <p:spPr>
          <a:xfrm>
            <a:off x="4925987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grpSp>
        <p:nvGrpSpPr>
          <p:cNvPr id="70" name="Group 80"/>
          <p:cNvGrpSpPr/>
          <p:nvPr/>
        </p:nvGrpSpPr>
        <p:grpSpPr>
          <a:xfrm>
            <a:off x="6406442" y="5184452"/>
            <a:ext cx="540006" cy="577521"/>
            <a:chOff x="3189020" y="5990595"/>
            <a:chExt cx="540006" cy="577521"/>
          </a:xfrm>
        </p:grpSpPr>
        <p:sp>
          <p:nvSpPr>
            <p:cNvPr id="7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7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1" name="Tekstvak 80"/>
          <p:cNvSpPr txBox="1"/>
          <p:nvPr/>
        </p:nvSpPr>
        <p:spPr>
          <a:xfrm>
            <a:off x="6766347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83" name="Ovaal 82"/>
          <p:cNvSpPr/>
          <p:nvPr/>
        </p:nvSpPr>
        <p:spPr>
          <a:xfrm>
            <a:off x="335936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84" name="Group 6"/>
          <p:cNvGrpSpPr/>
          <p:nvPr/>
        </p:nvGrpSpPr>
        <p:grpSpPr>
          <a:xfrm>
            <a:off x="875942" y="4015844"/>
            <a:ext cx="591444" cy="673631"/>
            <a:chOff x="5829807" y="2755369"/>
            <a:chExt cx="591444" cy="673631"/>
          </a:xfrm>
        </p:grpSpPr>
        <p:sp>
          <p:nvSpPr>
            <p:cNvPr id="85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7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88" name="Group 168"/>
          <p:cNvGrpSpPr/>
          <p:nvPr/>
        </p:nvGrpSpPr>
        <p:grpSpPr>
          <a:xfrm>
            <a:off x="904756" y="5831480"/>
            <a:ext cx="591444" cy="673631"/>
            <a:chOff x="5829807" y="2755369"/>
            <a:chExt cx="591444" cy="673631"/>
          </a:xfrm>
        </p:grpSpPr>
        <p:sp>
          <p:nvSpPr>
            <p:cNvPr id="89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1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Tekstvak 91"/>
          <p:cNvSpPr txBox="1"/>
          <p:nvPr/>
        </p:nvSpPr>
        <p:spPr>
          <a:xfrm>
            <a:off x="729592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93" name="Tekstvak 92"/>
          <p:cNvSpPr txBox="1"/>
          <p:nvPr/>
        </p:nvSpPr>
        <p:spPr>
          <a:xfrm>
            <a:off x="819593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94" name="Tekstvak 93"/>
          <p:cNvSpPr txBox="1"/>
          <p:nvPr/>
        </p:nvSpPr>
        <p:spPr>
          <a:xfrm>
            <a:off x="1415948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cxnSp>
        <p:nvCxnSpPr>
          <p:cNvPr id="95" name="Rechte verbindingslijn met pijl 94"/>
          <p:cNvCxnSpPr>
            <a:stCxn id="83" idx="6"/>
            <a:endCxn id="85" idx="2"/>
          </p:cNvCxnSpPr>
          <p:nvPr/>
        </p:nvCxnSpPr>
        <p:spPr>
          <a:xfrm flipH="1" flipV="1">
            <a:off x="1467385" y="4689475"/>
            <a:ext cx="578570" cy="419241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Rechte verbindingslijn met pijl 95"/>
          <p:cNvCxnSpPr>
            <a:stCxn id="83" idx="6"/>
            <a:endCxn id="89" idx="1"/>
          </p:cNvCxnSpPr>
          <p:nvPr/>
        </p:nvCxnSpPr>
        <p:spPr>
          <a:xfrm flipH="1">
            <a:off x="1202411" y="5108716"/>
            <a:ext cx="843544" cy="72277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hthoek 96"/>
          <p:cNvSpPr/>
          <p:nvPr/>
        </p:nvSpPr>
        <p:spPr>
          <a:xfrm>
            <a:off x="2495960" y="5409022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cxnSp>
        <p:nvCxnSpPr>
          <p:cNvPr id="98" name="Rechte verbindingslijn met pijl 97"/>
          <p:cNvCxnSpPr>
            <a:cxnSpLocks/>
            <a:stCxn id="49" idx="1"/>
            <a:endCxn id="97" idx="2"/>
          </p:cNvCxnSpPr>
          <p:nvPr/>
        </p:nvCxnSpPr>
        <p:spPr>
          <a:xfrm flipH="1" flipV="1">
            <a:off x="2901218" y="5680177"/>
            <a:ext cx="134748" cy="441738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met pijl 98"/>
          <p:cNvCxnSpPr>
            <a:cxnSpLocks/>
            <a:stCxn id="97" idx="1"/>
            <a:endCxn id="83" idx="6"/>
          </p:cNvCxnSpPr>
          <p:nvPr/>
        </p:nvCxnSpPr>
        <p:spPr>
          <a:xfrm flipH="1" flipV="1">
            <a:off x="2045955" y="5108716"/>
            <a:ext cx="450005" cy="435884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Rechte verbindingslijn met pijl 99"/>
          <p:cNvCxnSpPr>
            <a:cxnSpLocks/>
            <a:stCxn id="53" idx="3"/>
            <a:endCxn id="71" idx="0"/>
          </p:cNvCxnSpPr>
          <p:nvPr/>
        </p:nvCxnSpPr>
        <p:spPr>
          <a:xfrm>
            <a:off x="4857253" y="4238625"/>
            <a:ext cx="1628271" cy="1062424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0184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al 76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4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76" name="Ovaal 75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138" idx="2"/>
            <a:endCxn id="91" idx="0"/>
          </p:cNvCxnSpPr>
          <p:nvPr/>
        </p:nvCxnSpPr>
        <p:spPr>
          <a:xfrm>
            <a:off x="6450586" y="4451316"/>
            <a:ext cx="1337982" cy="84973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138" idx="3"/>
            <a:endCxn id="102" idx="0"/>
          </p:cNvCxnSpPr>
          <p:nvPr/>
        </p:nvCxnSpPr>
        <p:spPr>
          <a:xfrm>
            <a:off x="6805172" y="4238625"/>
            <a:ext cx="3883124" cy="754472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119" idx="3"/>
            <a:endCxn id="98" idx="1"/>
          </p:cNvCxnSpPr>
          <p:nvPr/>
        </p:nvCxnSpPr>
        <p:spPr>
          <a:xfrm>
            <a:off x="6450586" y="2921683"/>
            <a:ext cx="1722321" cy="267787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119" idx="3"/>
            <a:endCxn id="106" idx="1"/>
          </p:cNvCxnSpPr>
          <p:nvPr/>
        </p:nvCxnSpPr>
        <p:spPr>
          <a:xfrm flipV="1">
            <a:off x="6450586" y="2719911"/>
            <a:ext cx="1434515" cy="201772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(1) </a:t>
            </a:r>
            <a:r>
              <a:rPr lang="nl-BE" dirty="0" err="1"/>
              <a:t>fac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targets </a:t>
            </a:r>
            <a:r>
              <a:rPr lang="nl-BE" dirty="0" err="1"/>
              <a:t>using</a:t>
            </a:r>
            <a:r>
              <a:rPr lang="nl-BE" dirty="0"/>
              <a:t> DETECTION_AREAS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335937" y="2078985"/>
            <a:ext cx="5040056" cy="1440016"/>
          </a:xfrm>
          <a:prstGeom prst="roundRect">
            <a:avLst>
              <a:gd name="adj" fmla="val 719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dirty="0" err="1">
                <a:solidFill>
                  <a:schemeClr val="bg1"/>
                </a:solidFill>
              </a:rPr>
              <a:t>FACs</a:t>
            </a:r>
            <a:r>
              <a:rPr lang="nl-BE" sz="1600" b="1" dirty="0">
                <a:solidFill>
                  <a:schemeClr val="bg1"/>
                </a:solidFill>
              </a:rPr>
              <a:t> R1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dirty="0">
                <a:solidFill>
                  <a:schemeClr val="bg1"/>
                </a:solidFill>
              </a:rPr>
              <a:t>are </a:t>
            </a:r>
            <a:r>
              <a:rPr lang="nl-BE" sz="1600" b="1" dirty="0" err="1">
                <a:solidFill>
                  <a:schemeClr val="bg1"/>
                </a:solidFill>
              </a:rPr>
              <a:t>detecting</a:t>
            </a:r>
            <a:r>
              <a:rPr lang="nl-BE" sz="1600" b="1" dirty="0">
                <a:solidFill>
                  <a:schemeClr val="bg1"/>
                </a:solidFill>
              </a:rPr>
              <a:t> targets.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R1 </a:t>
            </a:r>
            <a:r>
              <a:rPr lang="nl-BE" sz="1600" dirty="0" err="1">
                <a:solidFill>
                  <a:schemeClr val="bg1"/>
                </a:solidFill>
              </a:rPr>
              <a:t>detects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B,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defines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Area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dirty="0" err="1">
                <a:solidFill>
                  <a:schemeClr val="bg1"/>
                </a:solidFill>
              </a:rPr>
              <a:t>detects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C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D,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defines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Area 2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3.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dirty="0">
                <a:solidFill>
                  <a:schemeClr val="bg1"/>
                </a:solidFill>
              </a:rPr>
              <a:t>Attack </a:t>
            </a:r>
            <a:r>
              <a:rPr lang="nl-BE" sz="1600" dirty="0" err="1">
                <a:solidFill>
                  <a:schemeClr val="bg1"/>
                </a:solidFill>
              </a:rPr>
              <a:t>Helicopters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H1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H2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are </a:t>
            </a:r>
            <a:r>
              <a:rPr lang="nl-BE" sz="1600" b="1" dirty="0" err="1">
                <a:solidFill>
                  <a:schemeClr val="bg1"/>
                </a:solidFill>
              </a:rPr>
              <a:t>airborne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awaiting</a:t>
            </a:r>
            <a:r>
              <a:rPr lang="nl-BE" sz="1600" b="1" dirty="0">
                <a:solidFill>
                  <a:schemeClr val="bg1"/>
                </a:solidFill>
              </a:rPr>
              <a:t> orders.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5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69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0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7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98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9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0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3" name="Tekstvak 172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4" name="Tekstvak 173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75" name="Tekstvak 174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76" name="Tekstvak 175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64" name="Tekstvak 63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grpSp>
        <p:nvGrpSpPr>
          <p:cNvPr id="118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19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7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3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0" name="Tekstvak 119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44" name="Tekstvak 143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52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153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3921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kstvak 213"/>
          <p:cNvSpPr txBox="1"/>
          <p:nvPr/>
        </p:nvSpPr>
        <p:spPr>
          <a:xfrm>
            <a:off x="6186001" y="4779015"/>
            <a:ext cx="450005" cy="630007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A3</a:t>
            </a: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(2) </a:t>
            </a:r>
            <a:r>
              <a:rPr lang="nl-BE" dirty="0" err="1"/>
              <a:t>fac</a:t>
            </a:r>
            <a:r>
              <a:rPr lang="nl-BE" dirty="0"/>
              <a:t> </a:t>
            </a:r>
            <a:r>
              <a:rPr lang="nl-BE" dirty="0" err="1"/>
              <a:t>reports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/>
              <a:t>targets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hq</a:t>
            </a:r>
            <a:endParaRPr lang="nl-BE" dirty="0"/>
          </a:p>
        </p:txBody>
      </p:sp>
      <p:cxnSp>
        <p:nvCxnSpPr>
          <p:cNvPr id="54" name="Rechte verbindingslijn met pijl 53"/>
          <p:cNvCxnSpPr>
            <a:stCxn id="148" idx="2"/>
            <a:endCxn id="175" idx="0"/>
          </p:cNvCxnSpPr>
          <p:nvPr/>
        </p:nvCxnSpPr>
        <p:spPr>
          <a:xfrm flipH="1">
            <a:off x="5338471" y="3134374"/>
            <a:ext cx="757529" cy="2774850"/>
          </a:xfrm>
          <a:prstGeom prst="straightConnector1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kstvak 82"/>
          <p:cNvSpPr txBox="1"/>
          <p:nvPr/>
        </p:nvSpPr>
        <p:spPr>
          <a:xfrm>
            <a:off x="5015988" y="4059469"/>
            <a:ext cx="810009" cy="630006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A1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5091599" y="4329471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5465993" y="4329471"/>
            <a:ext cx="284393" cy="270003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114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grpSp>
        <p:nvGrpSpPr>
          <p:cNvPr id="197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98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0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01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202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4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05" name="Tekstvak 204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cxnSp>
        <p:nvCxnSpPr>
          <p:cNvPr id="207" name="Rechte verbindingslijn met pijl 206"/>
          <p:cNvCxnSpPr>
            <a:stCxn id="183" idx="2"/>
            <a:endCxn id="175" idx="0"/>
          </p:cNvCxnSpPr>
          <p:nvPr/>
        </p:nvCxnSpPr>
        <p:spPr>
          <a:xfrm flipH="1">
            <a:off x="5338471" y="4451316"/>
            <a:ext cx="1112115" cy="1457908"/>
          </a:xfrm>
          <a:prstGeom prst="straightConnector1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kstvak 210"/>
          <p:cNvSpPr txBox="1"/>
          <p:nvPr/>
        </p:nvSpPr>
        <p:spPr>
          <a:xfrm>
            <a:off x="5735996" y="4779016"/>
            <a:ext cx="450005" cy="630006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212" name="Tekstvak 211"/>
          <p:cNvSpPr txBox="1"/>
          <p:nvPr/>
        </p:nvSpPr>
        <p:spPr>
          <a:xfrm>
            <a:off x="5825997" y="5049018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3" name="Tekstvak 212"/>
          <p:cNvSpPr txBox="1"/>
          <p:nvPr/>
        </p:nvSpPr>
        <p:spPr>
          <a:xfrm>
            <a:off x="6261612" y="5049018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215" name="TextBox 19"/>
          <p:cNvSpPr txBox="1"/>
          <p:nvPr/>
        </p:nvSpPr>
        <p:spPr>
          <a:xfrm>
            <a:off x="335937" y="2078985"/>
            <a:ext cx="5040056" cy="630007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R1 </a:t>
            </a:r>
            <a:r>
              <a:rPr lang="nl-BE" sz="1600" b="1" dirty="0" err="1">
                <a:solidFill>
                  <a:schemeClr val="bg1"/>
                </a:solidFill>
              </a:rPr>
              <a:t>reports</a:t>
            </a:r>
            <a:r>
              <a:rPr lang="nl-BE" sz="1600" b="1" dirty="0">
                <a:solidFill>
                  <a:schemeClr val="bg1"/>
                </a:solidFill>
              </a:rPr>
              <a:t> Area 1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HQ.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b="1" dirty="0" err="1">
                <a:solidFill>
                  <a:schemeClr val="bg1"/>
                </a:solidFill>
              </a:rPr>
              <a:t>reports</a:t>
            </a:r>
            <a:r>
              <a:rPr lang="nl-BE" sz="1600" b="1" dirty="0">
                <a:solidFill>
                  <a:schemeClr val="bg1"/>
                </a:solidFill>
              </a:rPr>
              <a:t> Area 2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Area 3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HQ.</a:t>
            </a:r>
          </a:p>
        </p:txBody>
      </p:sp>
    </p:spTree>
    <p:extLst>
      <p:ext uri="{BB962C8B-B14F-4D97-AF65-F5344CB8AC3E}">
        <p14:creationId xmlns:p14="http://schemas.microsoft.com/office/powerpoint/2010/main" val="165851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19"/>
          <p:cNvSpPr txBox="1"/>
          <p:nvPr/>
        </p:nvSpPr>
        <p:spPr>
          <a:xfrm>
            <a:off x="335937" y="2078985"/>
            <a:ext cx="5040056" cy="63000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HQ </a:t>
            </a:r>
            <a:r>
              <a:rPr lang="nl-BE" sz="1600" b="1" dirty="0" err="1">
                <a:solidFill>
                  <a:schemeClr val="bg1"/>
                </a:solidFill>
              </a:rPr>
              <a:t>defines</a:t>
            </a:r>
            <a:r>
              <a:rPr lang="nl-BE" sz="1600" b="1" dirty="0">
                <a:solidFill>
                  <a:schemeClr val="bg1"/>
                </a:solidFill>
              </a:rPr>
              <a:t> CAS, SEAD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BAI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communicate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them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GROUP1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GROUP2.</a:t>
            </a:r>
          </a:p>
        </p:txBody>
      </p:sp>
      <p:sp>
        <p:nvSpPr>
          <p:cNvPr id="30" name="Rechthoek 29"/>
          <p:cNvSpPr/>
          <p:nvPr/>
        </p:nvSpPr>
        <p:spPr>
          <a:xfrm>
            <a:off x="2135956" y="4689014"/>
            <a:ext cx="1170013" cy="1350015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21" name="Ovaal 220"/>
          <p:cNvSpPr/>
          <p:nvPr/>
        </p:nvSpPr>
        <p:spPr>
          <a:xfrm>
            <a:off x="2225957" y="3068382"/>
            <a:ext cx="1710019" cy="1080626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05" name="Ovaal 204"/>
          <p:cNvSpPr/>
          <p:nvPr/>
        </p:nvSpPr>
        <p:spPr>
          <a:xfrm>
            <a:off x="-114069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(3) </a:t>
            </a:r>
            <a:r>
              <a:rPr lang="nl-BE" dirty="0" err="1"/>
              <a:t>hq</a:t>
            </a:r>
            <a:r>
              <a:rPr lang="nl-BE" dirty="0"/>
              <a:t> dispatches TASKS </a:t>
            </a:r>
            <a:br>
              <a:rPr lang="nl-BE" dirty="0"/>
            </a:br>
            <a:r>
              <a:rPr lang="nl-BE" dirty="0"/>
              <a:t>TO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groups</a:t>
            </a:r>
            <a:endParaRPr lang="nl-BE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66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7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9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0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1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3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78" name="Tekstvak 177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197" name="Tekstvak 196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965943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grpSp>
        <p:nvGrpSpPr>
          <p:cNvPr id="13" name="Groep 12"/>
          <p:cNvGrpSpPr/>
          <p:nvPr/>
        </p:nvGrpSpPr>
        <p:grpSpPr>
          <a:xfrm>
            <a:off x="2772309" y="3300355"/>
            <a:ext cx="591444" cy="673631"/>
            <a:chOff x="4205979" y="3901809"/>
            <a:chExt cx="591444" cy="673631"/>
          </a:xfrm>
        </p:grpSpPr>
        <p:grpSp>
          <p:nvGrpSpPr>
            <p:cNvPr id="207" name="Group 6"/>
            <p:cNvGrpSpPr/>
            <p:nvPr/>
          </p:nvGrpSpPr>
          <p:grpSpPr>
            <a:xfrm>
              <a:off x="4205979" y="3901809"/>
              <a:ext cx="591444" cy="673631"/>
              <a:chOff x="5829807" y="2755369"/>
              <a:chExt cx="591444" cy="673631"/>
            </a:xfrm>
          </p:grpSpPr>
          <p:sp>
            <p:nvSpPr>
              <p:cNvPr id="208" name="Rectangle 5"/>
              <p:cNvSpPr/>
              <p:nvPr/>
            </p:nvSpPr>
            <p:spPr>
              <a:xfrm>
                <a:off x="5829807" y="2755369"/>
                <a:ext cx="591444" cy="673631"/>
              </a:xfrm>
              <a:custGeom>
                <a:avLst/>
                <a:gdLst>
                  <a:gd name="connsiteX0" fmla="*/ 0 w 720008"/>
                  <a:gd name="connsiteY0" fmla="*/ 0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4" fmla="*/ 0 w 720008"/>
                  <a:gd name="connsiteY4" fmla="*/ 0 h 540006"/>
                  <a:gd name="connsiteX0" fmla="*/ 0 w 720008"/>
                  <a:gd name="connsiteY0" fmla="*/ 540006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0" fmla="*/ 0 w 720008"/>
                  <a:gd name="connsiteY0" fmla="*/ 549531 h 549531"/>
                  <a:gd name="connsiteX1" fmla="*/ 339008 w 720008"/>
                  <a:gd name="connsiteY1" fmla="*/ 0 h 549531"/>
                  <a:gd name="connsiteX2" fmla="*/ 720008 w 720008"/>
                  <a:gd name="connsiteY2" fmla="*/ 549531 h 549531"/>
                  <a:gd name="connsiteX3" fmla="*/ 0 w 720008"/>
                  <a:gd name="connsiteY3" fmla="*/ 549531 h 549531"/>
                  <a:gd name="connsiteX0" fmla="*/ 0 w 811448"/>
                  <a:gd name="connsiteY0" fmla="*/ 549531 h 640971"/>
                  <a:gd name="connsiteX1" fmla="*/ 339008 w 811448"/>
                  <a:gd name="connsiteY1" fmla="*/ 0 h 640971"/>
                  <a:gd name="connsiteX2" fmla="*/ 811448 w 811448"/>
                  <a:gd name="connsiteY2" fmla="*/ 640971 h 640971"/>
                  <a:gd name="connsiteX0" fmla="*/ 0 w 659048"/>
                  <a:gd name="connsiteY0" fmla="*/ 549531 h 549531"/>
                  <a:gd name="connsiteX1" fmla="*/ 339008 w 659048"/>
                  <a:gd name="connsiteY1" fmla="*/ 0 h 549531"/>
                  <a:gd name="connsiteX2" fmla="*/ 659048 w 659048"/>
                  <a:gd name="connsiteY2" fmla="*/ 536196 h 549531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36 w 716234"/>
                  <a:gd name="connsiteY0" fmla="*/ 549531 h 555246"/>
                  <a:gd name="connsiteX1" fmla="*/ 339044 w 716234"/>
                  <a:gd name="connsiteY1" fmla="*/ 0 h 555246"/>
                  <a:gd name="connsiteX2" fmla="*/ 716234 w 716234"/>
                  <a:gd name="connsiteY2" fmla="*/ 555246 h 555246"/>
                  <a:gd name="connsiteX0" fmla="*/ 35 w 716233"/>
                  <a:gd name="connsiteY0" fmla="*/ 549532 h 555247"/>
                  <a:gd name="connsiteX1" fmla="*/ 339043 w 716233"/>
                  <a:gd name="connsiteY1" fmla="*/ 1 h 555247"/>
                  <a:gd name="connsiteX2" fmla="*/ 716233 w 716233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4 h 555249"/>
                  <a:gd name="connsiteX1" fmla="*/ 339019 w 716209"/>
                  <a:gd name="connsiteY1" fmla="*/ 3 h 555249"/>
                  <a:gd name="connsiteX2" fmla="*/ 716209 w 716209"/>
                  <a:gd name="connsiteY2" fmla="*/ 555249 h 555249"/>
                  <a:gd name="connsiteX0" fmla="*/ 9 w 716207"/>
                  <a:gd name="connsiteY0" fmla="*/ 551614 h 557329"/>
                  <a:gd name="connsiteX1" fmla="*/ 362830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46161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53305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3 h 557328"/>
                  <a:gd name="connsiteX1" fmla="*/ 353305 w 716207"/>
                  <a:gd name="connsiteY1" fmla="*/ 2 h 557328"/>
                  <a:gd name="connsiteX2" fmla="*/ 716207 w 716207"/>
                  <a:gd name="connsiteY2" fmla="*/ 557328 h 557328"/>
                  <a:gd name="connsiteX0" fmla="*/ 19 w 716217"/>
                  <a:gd name="connsiteY0" fmla="*/ 551663 h 557378"/>
                  <a:gd name="connsiteX1" fmla="*/ 353315 w 716217"/>
                  <a:gd name="connsiteY1" fmla="*/ 52 h 557378"/>
                  <a:gd name="connsiteX2" fmla="*/ 716217 w 716217"/>
                  <a:gd name="connsiteY2" fmla="*/ 557378 h 55737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3693 h 559408"/>
                  <a:gd name="connsiteX1" fmla="*/ 367592 w 716206"/>
                  <a:gd name="connsiteY1" fmla="*/ 1 h 559408"/>
                  <a:gd name="connsiteX2" fmla="*/ 716206 w 716206"/>
                  <a:gd name="connsiteY2" fmla="*/ 559408 h 559408"/>
                  <a:gd name="connsiteX0" fmla="*/ 8 w 716206"/>
                  <a:gd name="connsiteY0" fmla="*/ 553694 h 559409"/>
                  <a:gd name="connsiteX1" fmla="*/ 367592 w 716206"/>
                  <a:gd name="connsiteY1" fmla="*/ 2 h 559409"/>
                  <a:gd name="connsiteX2" fmla="*/ 716206 w 716206"/>
                  <a:gd name="connsiteY2" fmla="*/ 559409 h 559409"/>
                  <a:gd name="connsiteX0" fmla="*/ 8 w 716206"/>
                  <a:gd name="connsiteY0" fmla="*/ 553694 h 559409"/>
                  <a:gd name="connsiteX1" fmla="*/ 360448 w 716206"/>
                  <a:gd name="connsiteY1" fmla="*/ 2 h 559409"/>
                  <a:gd name="connsiteX2" fmla="*/ 716206 w 716206"/>
                  <a:gd name="connsiteY2" fmla="*/ 559409 h 559409"/>
                  <a:gd name="connsiteX0" fmla="*/ 0 w 716198"/>
                  <a:gd name="connsiteY0" fmla="*/ 553694 h 559409"/>
                  <a:gd name="connsiteX1" fmla="*/ 360440 w 716198"/>
                  <a:gd name="connsiteY1" fmla="*/ 2 h 559409"/>
                  <a:gd name="connsiteX2" fmla="*/ 716198 w 716198"/>
                  <a:gd name="connsiteY2" fmla="*/ 559409 h 559409"/>
                  <a:gd name="connsiteX0" fmla="*/ 0 w 716199"/>
                  <a:gd name="connsiteY0" fmla="*/ 553696 h 559411"/>
                  <a:gd name="connsiteX1" fmla="*/ 360440 w 716199"/>
                  <a:gd name="connsiteY1" fmla="*/ 4 h 559411"/>
                  <a:gd name="connsiteX2" fmla="*/ 716198 w 716199"/>
                  <a:gd name="connsiteY2" fmla="*/ 559411 h 559411"/>
                  <a:gd name="connsiteX0" fmla="*/ 0 w 716199"/>
                  <a:gd name="connsiteY0" fmla="*/ 553697 h 559412"/>
                  <a:gd name="connsiteX1" fmla="*/ 360440 w 716199"/>
                  <a:gd name="connsiteY1" fmla="*/ 5 h 559412"/>
                  <a:gd name="connsiteX2" fmla="*/ 716198 w 716199"/>
                  <a:gd name="connsiteY2" fmla="*/ 559412 h 55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16199" h="559412">
                    <a:moveTo>
                      <a:pt x="0" y="553697"/>
                    </a:moveTo>
                    <a:cubicBezTo>
                      <a:pt x="5846" y="172937"/>
                      <a:pt x="168856" y="-747"/>
                      <a:pt x="360440" y="5"/>
                    </a:cubicBezTo>
                    <a:cubicBezTo>
                      <a:pt x="565530" y="-1122"/>
                      <a:pt x="716674" y="178830"/>
                      <a:pt x="716198" y="559412"/>
                    </a:cubicBezTo>
                  </a:path>
                </a:pathLst>
              </a:custGeom>
              <a:solidFill>
                <a:srgbClr val="80FEFF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TextBox 167"/>
              <p:cNvSpPr txBox="1"/>
              <p:nvPr/>
            </p:nvSpPr>
            <p:spPr>
              <a:xfrm>
                <a:off x="5891897" y="2881572"/>
                <a:ext cx="467263" cy="261404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noAutofit/>
              </a:bodyPr>
              <a:lstStyle/>
              <a:p>
                <a:pPr algn="ctr"/>
                <a:r>
                  <a:rPr lang="nl-BE" b="1" dirty="0">
                    <a:solidFill>
                      <a:sysClr val="windowText" lastClr="000000"/>
                    </a:solidFill>
                  </a:rPr>
                  <a:t>C</a:t>
                </a:r>
                <a:endParaRPr lang="en-US" b="1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12" name="Flowchart: Collate 67"/>
            <p:cNvSpPr/>
            <p:nvPr/>
          </p:nvSpPr>
          <p:spPr>
            <a:xfrm rot="5400000">
              <a:off x="4411699" y="4196280"/>
              <a:ext cx="180004" cy="36000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5000 w 10000"/>
                <a:gd name="connsiteY2" fmla="*/ 500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5000 w 10000"/>
                <a:gd name="connsiteY5" fmla="*/ 5000 h 10000"/>
                <a:gd name="connsiteX6" fmla="*/ 0 w 10000"/>
                <a:gd name="connsiteY6" fmla="*/ 0 h 10000"/>
                <a:gd name="connsiteX0" fmla="*/ 0 w 10000"/>
                <a:gd name="connsiteY0" fmla="*/ 20 h 10020"/>
                <a:gd name="connsiteX1" fmla="*/ 4836 w 10000"/>
                <a:gd name="connsiteY1" fmla="*/ 0 h 10020"/>
                <a:gd name="connsiteX2" fmla="*/ 10000 w 10000"/>
                <a:gd name="connsiteY2" fmla="*/ 20 h 10020"/>
                <a:gd name="connsiteX3" fmla="*/ 5000 w 10000"/>
                <a:gd name="connsiteY3" fmla="*/ 5020 h 10020"/>
                <a:gd name="connsiteX4" fmla="*/ 10000 w 10000"/>
                <a:gd name="connsiteY4" fmla="*/ 10020 h 10020"/>
                <a:gd name="connsiteX5" fmla="*/ 0 w 10000"/>
                <a:gd name="connsiteY5" fmla="*/ 10020 h 10020"/>
                <a:gd name="connsiteX6" fmla="*/ 5000 w 10000"/>
                <a:gd name="connsiteY6" fmla="*/ 5020 h 10020"/>
                <a:gd name="connsiteX7" fmla="*/ 0 w 10000"/>
                <a:gd name="connsiteY7" fmla="*/ 20 h 10020"/>
                <a:gd name="connsiteX0" fmla="*/ 0 w 10000"/>
                <a:gd name="connsiteY0" fmla="*/ 2261 h 12261"/>
                <a:gd name="connsiteX1" fmla="*/ 5085 w 10000"/>
                <a:gd name="connsiteY1" fmla="*/ 0 h 12261"/>
                <a:gd name="connsiteX2" fmla="*/ 10000 w 10000"/>
                <a:gd name="connsiteY2" fmla="*/ 2261 h 12261"/>
                <a:gd name="connsiteX3" fmla="*/ 5000 w 10000"/>
                <a:gd name="connsiteY3" fmla="*/ 7261 h 12261"/>
                <a:gd name="connsiteX4" fmla="*/ 10000 w 10000"/>
                <a:gd name="connsiteY4" fmla="*/ 12261 h 12261"/>
                <a:gd name="connsiteX5" fmla="*/ 0 w 10000"/>
                <a:gd name="connsiteY5" fmla="*/ 12261 h 12261"/>
                <a:gd name="connsiteX6" fmla="*/ 5000 w 10000"/>
                <a:gd name="connsiteY6" fmla="*/ 7261 h 12261"/>
                <a:gd name="connsiteX7" fmla="*/ 0 w 10000"/>
                <a:gd name="connsiteY7" fmla="*/ 2261 h 12261"/>
                <a:gd name="connsiteX0" fmla="*/ 0 w 10000"/>
                <a:gd name="connsiteY0" fmla="*/ 2261 h 12327"/>
                <a:gd name="connsiteX1" fmla="*/ 5085 w 10000"/>
                <a:gd name="connsiteY1" fmla="*/ 0 h 12327"/>
                <a:gd name="connsiteX2" fmla="*/ 10000 w 10000"/>
                <a:gd name="connsiteY2" fmla="*/ 2261 h 12327"/>
                <a:gd name="connsiteX3" fmla="*/ 5000 w 10000"/>
                <a:gd name="connsiteY3" fmla="*/ 7261 h 12327"/>
                <a:gd name="connsiteX4" fmla="*/ 10000 w 10000"/>
                <a:gd name="connsiteY4" fmla="*/ 12261 h 12327"/>
                <a:gd name="connsiteX5" fmla="*/ 4961 w 10000"/>
                <a:gd name="connsiteY5" fmla="*/ 12327 h 12327"/>
                <a:gd name="connsiteX6" fmla="*/ 0 w 10000"/>
                <a:gd name="connsiteY6" fmla="*/ 12261 h 12327"/>
                <a:gd name="connsiteX7" fmla="*/ 5000 w 10000"/>
                <a:gd name="connsiteY7" fmla="*/ 7261 h 12327"/>
                <a:gd name="connsiteX8" fmla="*/ 0 w 10000"/>
                <a:gd name="connsiteY8" fmla="*/ 2261 h 12327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5 w 10005"/>
                <a:gd name="connsiteY0" fmla="*/ 2261 h 14071"/>
                <a:gd name="connsiteX1" fmla="*/ 5090 w 10005"/>
                <a:gd name="connsiteY1" fmla="*/ 0 h 14071"/>
                <a:gd name="connsiteX2" fmla="*/ 10005 w 10005"/>
                <a:gd name="connsiteY2" fmla="*/ 2261 h 14071"/>
                <a:gd name="connsiteX3" fmla="*/ 5005 w 10005"/>
                <a:gd name="connsiteY3" fmla="*/ 7261 h 14071"/>
                <a:gd name="connsiteX4" fmla="*/ 10005 w 10005"/>
                <a:gd name="connsiteY4" fmla="*/ 12261 h 14071"/>
                <a:gd name="connsiteX5" fmla="*/ 4841 w 10005"/>
                <a:gd name="connsiteY5" fmla="*/ 14070 h 14071"/>
                <a:gd name="connsiteX6" fmla="*/ 5 w 10005"/>
                <a:gd name="connsiteY6" fmla="*/ 12261 h 14071"/>
                <a:gd name="connsiteX7" fmla="*/ 5005 w 10005"/>
                <a:gd name="connsiteY7" fmla="*/ 7261 h 14071"/>
                <a:gd name="connsiteX8" fmla="*/ 5 w 10005"/>
                <a:gd name="connsiteY8" fmla="*/ 2261 h 14071"/>
                <a:gd name="connsiteX0" fmla="*/ 5 w 10005"/>
                <a:gd name="connsiteY0" fmla="*/ 2261 h 14319"/>
                <a:gd name="connsiteX1" fmla="*/ 5090 w 10005"/>
                <a:gd name="connsiteY1" fmla="*/ 0 h 14319"/>
                <a:gd name="connsiteX2" fmla="*/ 10005 w 10005"/>
                <a:gd name="connsiteY2" fmla="*/ 2261 h 14319"/>
                <a:gd name="connsiteX3" fmla="*/ 5005 w 10005"/>
                <a:gd name="connsiteY3" fmla="*/ 7261 h 14319"/>
                <a:gd name="connsiteX4" fmla="*/ 10005 w 10005"/>
                <a:gd name="connsiteY4" fmla="*/ 12261 h 14319"/>
                <a:gd name="connsiteX5" fmla="*/ 4841 w 10005"/>
                <a:gd name="connsiteY5" fmla="*/ 14319 h 14319"/>
                <a:gd name="connsiteX6" fmla="*/ 5 w 10005"/>
                <a:gd name="connsiteY6" fmla="*/ 12261 h 14319"/>
                <a:gd name="connsiteX7" fmla="*/ 5005 w 10005"/>
                <a:gd name="connsiteY7" fmla="*/ 7261 h 14319"/>
                <a:gd name="connsiteX8" fmla="*/ 5 w 10005"/>
                <a:gd name="connsiteY8" fmla="*/ 2261 h 14319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247 w 10247"/>
                <a:gd name="connsiteY0" fmla="*/ 2261 h 14444"/>
                <a:gd name="connsiteX1" fmla="*/ 5332 w 10247"/>
                <a:gd name="connsiteY1" fmla="*/ 0 h 14444"/>
                <a:gd name="connsiteX2" fmla="*/ 10247 w 10247"/>
                <a:gd name="connsiteY2" fmla="*/ 2261 h 14444"/>
                <a:gd name="connsiteX3" fmla="*/ 5247 w 10247"/>
                <a:gd name="connsiteY3" fmla="*/ 7261 h 14444"/>
                <a:gd name="connsiteX4" fmla="*/ 10247 w 10247"/>
                <a:gd name="connsiteY4" fmla="*/ 12261 h 14444"/>
                <a:gd name="connsiteX5" fmla="*/ 5208 w 10247"/>
                <a:gd name="connsiteY5" fmla="*/ 14444 h 14444"/>
                <a:gd name="connsiteX6" fmla="*/ 247 w 10247"/>
                <a:gd name="connsiteY6" fmla="*/ 12261 h 14444"/>
                <a:gd name="connsiteX7" fmla="*/ 5247 w 10247"/>
                <a:gd name="connsiteY7" fmla="*/ 7261 h 14444"/>
                <a:gd name="connsiteX8" fmla="*/ 247 w 10247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488 h 14982"/>
                <a:gd name="connsiteX1" fmla="*/ 5332 w 10479"/>
                <a:gd name="connsiteY1" fmla="*/ 0 h 14982"/>
                <a:gd name="connsiteX2" fmla="*/ 10247 w 10479"/>
                <a:gd name="connsiteY2" fmla="*/ 2488 h 14982"/>
                <a:gd name="connsiteX3" fmla="*/ 5247 w 10479"/>
                <a:gd name="connsiteY3" fmla="*/ 7488 h 14982"/>
                <a:gd name="connsiteX4" fmla="*/ 10247 w 10479"/>
                <a:gd name="connsiteY4" fmla="*/ 12488 h 14982"/>
                <a:gd name="connsiteX5" fmla="*/ 5333 w 10479"/>
                <a:gd name="connsiteY5" fmla="*/ 14982 h 14982"/>
                <a:gd name="connsiteX6" fmla="*/ 247 w 10479"/>
                <a:gd name="connsiteY6" fmla="*/ 12488 h 14982"/>
                <a:gd name="connsiteX7" fmla="*/ 5247 w 10479"/>
                <a:gd name="connsiteY7" fmla="*/ 7488 h 14982"/>
                <a:gd name="connsiteX8" fmla="*/ 247 w 10479"/>
                <a:gd name="connsiteY8" fmla="*/ 2488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" h="14982">
                  <a:moveTo>
                    <a:pt x="247" y="2488"/>
                  </a:moveTo>
                  <a:cubicBezTo>
                    <a:pt x="-922" y="1298"/>
                    <a:pt x="2267" y="7"/>
                    <a:pt x="5332" y="0"/>
                  </a:cubicBezTo>
                  <a:cubicBezTo>
                    <a:pt x="8340" y="7"/>
                    <a:pt x="11349" y="1174"/>
                    <a:pt x="10247" y="2488"/>
                  </a:cubicBezTo>
                  <a:lnTo>
                    <a:pt x="5247" y="7488"/>
                  </a:lnTo>
                  <a:lnTo>
                    <a:pt x="10247" y="12488"/>
                  </a:lnTo>
                  <a:cubicBezTo>
                    <a:pt x="11390" y="13713"/>
                    <a:pt x="7677" y="15002"/>
                    <a:pt x="5333" y="14982"/>
                  </a:cubicBezTo>
                  <a:cubicBezTo>
                    <a:pt x="2725" y="14974"/>
                    <a:pt x="-880" y="13776"/>
                    <a:pt x="247" y="12488"/>
                  </a:cubicBezTo>
                  <a:lnTo>
                    <a:pt x="5247" y="7488"/>
                  </a:lnTo>
                  <a:lnTo>
                    <a:pt x="247" y="2488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11" name="Tekstvak 210"/>
          <p:cNvSpPr txBox="1"/>
          <p:nvPr/>
        </p:nvSpPr>
        <p:spPr>
          <a:xfrm>
            <a:off x="2625959" y="3080685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P1</a:t>
            </a:r>
          </a:p>
        </p:txBody>
      </p:sp>
      <p:sp>
        <p:nvSpPr>
          <p:cNvPr id="214" name="Tekstvak 213"/>
          <p:cNvSpPr txBox="1"/>
          <p:nvPr/>
        </p:nvSpPr>
        <p:spPr>
          <a:xfrm>
            <a:off x="4205979" y="5679025"/>
            <a:ext cx="450005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A3</a:t>
            </a:r>
          </a:p>
        </p:txBody>
      </p:sp>
      <p:sp>
        <p:nvSpPr>
          <p:cNvPr id="215" name="Tekstvak 214"/>
          <p:cNvSpPr txBox="1"/>
          <p:nvPr/>
        </p:nvSpPr>
        <p:spPr>
          <a:xfrm>
            <a:off x="4281590" y="5949028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216" name="Tekstvak 215"/>
          <p:cNvSpPr txBox="1"/>
          <p:nvPr/>
        </p:nvSpPr>
        <p:spPr>
          <a:xfrm>
            <a:off x="4205979" y="4959785"/>
            <a:ext cx="450005" cy="630006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217" name="Tekstvak 216"/>
          <p:cNvSpPr txBox="1"/>
          <p:nvPr/>
        </p:nvSpPr>
        <p:spPr>
          <a:xfrm>
            <a:off x="4295980" y="5229787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8" name="Tekstvak 217"/>
          <p:cNvSpPr txBox="1"/>
          <p:nvPr/>
        </p:nvSpPr>
        <p:spPr>
          <a:xfrm>
            <a:off x="4205979" y="4239394"/>
            <a:ext cx="810009" cy="630006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A1</a:t>
            </a:r>
          </a:p>
        </p:txBody>
      </p:sp>
      <p:sp>
        <p:nvSpPr>
          <p:cNvPr id="219" name="Tekstvak 218"/>
          <p:cNvSpPr txBox="1"/>
          <p:nvPr/>
        </p:nvSpPr>
        <p:spPr>
          <a:xfrm>
            <a:off x="4281590" y="4509396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20" name="Tekstvak 219"/>
          <p:cNvSpPr txBox="1"/>
          <p:nvPr/>
        </p:nvSpPr>
        <p:spPr>
          <a:xfrm>
            <a:off x="4655984" y="4509396"/>
            <a:ext cx="284393" cy="270003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224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225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9" name="Tekstvak 228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sp>
        <p:nvSpPr>
          <p:cNvPr id="234" name="Rechthoek 233"/>
          <p:cNvSpPr/>
          <p:nvPr/>
        </p:nvSpPr>
        <p:spPr>
          <a:xfrm>
            <a:off x="2315958" y="5229020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sp>
        <p:nvSpPr>
          <p:cNvPr id="235" name="Rechthoek 234"/>
          <p:cNvSpPr/>
          <p:nvPr/>
        </p:nvSpPr>
        <p:spPr>
          <a:xfrm>
            <a:off x="2315958" y="4869016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CAS</a:t>
            </a:r>
          </a:p>
        </p:txBody>
      </p:sp>
      <p:sp>
        <p:nvSpPr>
          <p:cNvPr id="236" name="Rechthoek 235"/>
          <p:cNvSpPr/>
          <p:nvPr/>
        </p:nvSpPr>
        <p:spPr>
          <a:xfrm>
            <a:off x="2315958" y="558902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BAI</a:t>
            </a:r>
          </a:p>
        </p:txBody>
      </p:sp>
      <p:cxnSp>
        <p:nvCxnSpPr>
          <p:cNvPr id="237" name="Rechte verbindingslijn 236"/>
          <p:cNvCxnSpPr>
            <a:cxnSpLocks/>
            <a:stCxn id="216" idx="1"/>
            <a:endCxn id="236" idx="3"/>
          </p:cNvCxnSpPr>
          <p:nvPr/>
        </p:nvCxnSpPr>
        <p:spPr>
          <a:xfrm flipH="1">
            <a:off x="3125967" y="5274788"/>
            <a:ext cx="1080012" cy="449238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Rechte verbindingslijn 238"/>
          <p:cNvCxnSpPr>
            <a:cxnSpLocks/>
            <a:stCxn id="218" idx="1"/>
            <a:endCxn id="235" idx="3"/>
          </p:cNvCxnSpPr>
          <p:nvPr/>
        </p:nvCxnSpPr>
        <p:spPr>
          <a:xfrm flipH="1">
            <a:off x="3125967" y="4554397"/>
            <a:ext cx="1080012" cy="449621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echte verbindingslijn 241"/>
          <p:cNvCxnSpPr>
            <a:cxnSpLocks/>
            <a:stCxn id="216" idx="1"/>
            <a:endCxn id="234" idx="3"/>
          </p:cNvCxnSpPr>
          <p:nvPr/>
        </p:nvCxnSpPr>
        <p:spPr>
          <a:xfrm flipH="1">
            <a:off x="3126474" y="5274788"/>
            <a:ext cx="1079505" cy="89810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Rechte verbindingslijn 244"/>
          <p:cNvCxnSpPr>
            <a:cxnSpLocks/>
            <a:stCxn id="214" idx="1"/>
            <a:endCxn id="236" idx="3"/>
          </p:cNvCxnSpPr>
          <p:nvPr/>
        </p:nvCxnSpPr>
        <p:spPr>
          <a:xfrm flipH="1" flipV="1">
            <a:off x="3125967" y="5724026"/>
            <a:ext cx="1080012" cy="270003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Rechte verbindingslijn met pijl 247"/>
          <p:cNvCxnSpPr>
            <a:stCxn id="30" idx="1"/>
            <a:endCxn id="205" idx="6"/>
          </p:cNvCxnSpPr>
          <p:nvPr/>
        </p:nvCxnSpPr>
        <p:spPr>
          <a:xfrm flipH="1" flipV="1">
            <a:off x="1595950" y="5108716"/>
            <a:ext cx="540006" cy="255306"/>
          </a:xfrm>
          <a:prstGeom prst="straightConnector1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Rechte verbindingslijn met pijl 252"/>
          <p:cNvCxnSpPr>
            <a:stCxn id="30" idx="0"/>
            <a:endCxn id="221" idx="4"/>
          </p:cNvCxnSpPr>
          <p:nvPr/>
        </p:nvCxnSpPr>
        <p:spPr>
          <a:xfrm flipV="1">
            <a:off x="2720963" y="4149008"/>
            <a:ext cx="360004" cy="540006"/>
          </a:xfrm>
          <a:prstGeom prst="straightConnector1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ekstvak 259"/>
          <p:cNvSpPr txBox="1"/>
          <p:nvPr/>
        </p:nvSpPr>
        <p:spPr>
          <a:xfrm>
            <a:off x="3665973" y="3429000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GROUP2</a:t>
            </a:r>
          </a:p>
        </p:txBody>
      </p:sp>
      <p:sp>
        <p:nvSpPr>
          <p:cNvPr id="261" name="TextBox 19"/>
          <p:cNvSpPr txBox="1"/>
          <p:nvPr/>
        </p:nvSpPr>
        <p:spPr>
          <a:xfrm>
            <a:off x="9786041" y="2258987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a CAS </a:t>
            </a:r>
            <a:r>
              <a:rPr lang="nl-BE" sz="1600" b="1" dirty="0" err="1">
                <a:solidFill>
                  <a:schemeClr val="accent2"/>
                </a:solidFill>
              </a:rPr>
              <a:t>for</a:t>
            </a:r>
            <a:r>
              <a:rPr lang="nl-BE" sz="1600" b="1" dirty="0">
                <a:solidFill>
                  <a:schemeClr val="accent2"/>
                </a:solidFill>
              </a:rPr>
              <a:t> A1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of </a:t>
            </a:r>
            <a:r>
              <a:rPr lang="nl-BE" sz="1600" b="1" dirty="0" err="1">
                <a:solidFill>
                  <a:schemeClr val="accent2"/>
                </a:solidFill>
              </a:rPr>
              <a:t>nearby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friendlies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2" name="TextBox 19"/>
          <p:cNvSpPr txBox="1"/>
          <p:nvPr/>
        </p:nvSpPr>
        <p:spPr>
          <a:xfrm>
            <a:off x="8346025" y="3969006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BAI </a:t>
            </a:r>
            <a:r>
              <a:rPr lang="nl-BE" sz="1600" b="1" dirty="0" err="1">
                <a:solidFill>
                  <a:schemeClr val="accent2"/>
                </a:solidFill>
              </a:rPr>
              <a:t>tasks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for</a:t>
            </a:r>
            <a:r>
              <a:rPr lang="nl-BE" sz="1600" b="1" dirty="0">
                <a:solidFill>
                  <a:schemeClr val="accent2"/>
                </a:solidFill>
              </a:rPr>
              <a:t> A2 </a:t>
            </a:r>
            <a:r>
              <a:rPr lang="nl-BE" sz="1600" b="1" dirty="0" err="1">
                <a:solidFill>
                  <a:schemeClr val="accent2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A2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there</a:t>
            </a:r>
            <a:r>
              <a:rPr lang="nl-BE" sz="1600" b="1" dirty="0">
                <a:solidFill>
                  <a:schemeClr val="accent2"/>
                </a:solidFill>
              </a:rPr>
              <a:t> are no </a:t>
            </a:r>
            <a:r>
              <a:rPr lang="nl-BE" sz="1600" b="1" dirty="0" err="1">
                <a:solidFill>
                  <a:schemeClr val="accent2"/>
                </a:solidFill>
              </a:rPr>
              <a:t>friendlies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3" name="TextBox 19"/>
          <p:cNvSpPr txBox="1"/>
          <p:nvPr/>
        </p:nvSpPr>
        <p:spPr>
          <a:xfrm>
            <a:off x="8346025" y="5859027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SEAD </a:t>
            </a:r>
            <a:r>
              <a:rPr lang="nl-BE" sz="1600" b="1" dirty="0" err="1">
                <a:solidFill>
                  <a:schemeClr val="accent2"/>
                </a:solidFill>
              </a:rPr>
              <a:t>task</a:t>
            </a:r>
            <a:r>
              <a:rPr lang="nl-BE" sz="1600" b="1" dirty="0">
                <a:solidFill>
                  <a:schemeClr val="accent2"/>
                </a:solidFill>
              </a:rPr>
              <a:t>(s)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of RADAR </a:t>
            </a:r>
            <a:r>
              <a:rPr lang="nl-BE" sz="1600" b="1" dirty="0" err="1">
                <a:solidFill>
                  <a:schemeClr val="accent2"/>
                </a:solidFill>
              </a:rPr>
              <a:t>presence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cxnSp>
        <p:nvCxnSpPr>
          <p:cNvPr id="118" name="Rechte verbindingslijn 117"/>
          <p:cNvCxnSpPr>
            <a:cxnSpLocks/>
            <a:stCxn id="175" idx="1"/>
            <a:endCxn id="214" idx="3"/>
          </p:cNvCxnSpPr>
          <p:nvPr/>
        </p:nvCxnSpPr>
        <p:spPr>
          <a:xfrm flipH="1" flipV="1">
            <a:off x="4655984" y="5994029"/>
            <a:ext cx="327901" cy="127886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120"/>
          <p:cNvCxnSpPr>
            <a:cxnSpLocks/>
            <a:stCxn id="175" idx="0"/>
            <a:endCxn id="216" idx="3"/>
          </p:cNvCxnSpPr>
          <p:nvPr/>
        </p:nvCxnSpPr>
        <p:spPr>
          <a:xfrm flipH="1" flipV="1">
            <a:off x="4655984" y="5274788"/>
            <a:ext cx="682487" cy="634436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123"/>
          <p:cNvCxnSpPr>
            <a:cxnSpLocks/>
            <a:endCxn id="218" idx="3"/>
          </p:cNvCxnSpPr>
          <p:nvPr/>
        </p:nvCxnSpPr>
        <p:spPr>
          <a:xfrm flipH="1" flipV="1">
            <a:off x="5015988" y="4554397"/>
            <a:ext cx="529135" cy="1343064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kstvak 127"/>
          <p:cNvSpPr txBox="1"/>
          <p:nvPr/>
        </p:nvSpPr>
        <p:spPr>
          <a:xfrm>
            <a:off x="1775952" y="4509012"/>
            <a:ext cx="720007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100" dirty="0" err="1">
                <a:solidFill>
                  <a:schemeClr val="bg1"/>
                </a:solidFill>
              </a:rPr>
              <a:t>Planned</a:t>
            </a:r>
            <a:endParaRPr lang="nl-BE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42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Rechte verbindingslijn 241"/>
          <p:cNvCxnSpPr>
            <a:stCxn id="113" idx="3"/>
            <a:endCxn id="159" idx="3"/>
          </p:cNvCxnSpPr>
          <p:nvPr/>
        </p:nvCxnSpPr>
        <p:spPr>
          <a:xfrm flipV="1">
            <a:off x="2045955" y="3488960"/>
            <a:ext cx="5081764" cy="1335056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TextBox 19"/>
          <p:cNvSpPr txBox="1"/>
          <p:nvPr/>
        </p:nvSpPr>
        <p:spPr>
          <a:xfrm>
            <a:off x="335937" y="2078985"/>
            <a:ext cx="5040056" cy="63000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GROUP 1 </a:t>
            </a:r>
            <a:r>
              <a:rPr lang="nl-BE" sz="1600" b="1" dirty="0" err="1">
                <a:solidFill>
                  <a:schemeClr val="bg1"/>
                </a:solidFill>
              </a:rPr>
              <a:t>selects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CAS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BAI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GROUP 2 </a:t>
            </a:r>
            <a:r>
              <a:rPr lang="nl-BE" sz="1600" b="1" dirty="0" err="1">
                <a:solidFill>
                  <a:schemeClr val="bg1"/>
                </a:solidFill>
              </a:rPr>
              <a:t>selects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SEAD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21" name="Ovaal 220"/>
          <p:cNvSpPr/>
          <p:nvPr/>
        </p:nvSpPr>
        <p:spPr>
          <a:xfrm>
            <a:off x="2225957" y="3068382"/>
            <a:ext cx="1710019" cy="1080626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05" name="Ovaal 204"/>
          <p:cNvSpPr/>
          <p:nvPr/>
        </p:nvSpPr>
        <p:spPr>
          <a:xfrm>
            <a:off x="-114069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(4) </a:t>
            </a:r>
            <a:r>
              <a:rPr lang="nl-BE" dirty="0" err="1"/>
              <a:t>player</a:t>
            </a:r>
            <a:r>
              <a:rPr lang="nl-BE" dirty="0"/>
              <a:t> GROUPS select </a:t>
            </a:r>
            <a:r>
              <a:rPr lang="nl-BE" dirty="0" err="1"/>
              <a:t>tasks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</a:t>
            </a:r>
            <a:endParaRPr lang="nl-BE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66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7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9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0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1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3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78" name="Tekstvak 177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197" name="Tekstvak 196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965943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grpSp>
        <p:nvGrpSpPr>
          <p:cNvPr id="13" name="Groep 12"/>
          <p:cNvGrpSpPr/>
          <p:nvPr/>
        </p:nvGrpSpPr>
        <p:grpSpPr>
          <a:xfrm>
            <a:off x="2772309" y="3300355"/>
            <a:ext cx="591444" cy="673631"/>
            <a:chOff x="4205979" y="3901809"/>
            <a:chExt cx="591444" cy="673631"/>
          </a:xfrm>
        </p:grpSpPr>
        <p:grpSp>
          <p:nvGrpSpPr>
            <p:cNvPr id="207" name="Group 6"/>
            <p:cNvGrpSpPr/>
            <p:nvPr/>
          </p:nvGrpSpPr>
          <p:grpSpPr>
            <a:xfrm>
              <a:off x="4205979" y="3901809"/>
              <a:ext cx="591444" cy="673631"/>
              <a:chOff x="5829807" y="2755369"/>
              <a:chExt cx="591444" cy="673631"/>
            </a:xfrm>
          </p:grpSpPr>
          <p:sp>
            <p:nvSpPr>
              <p:cNvPr id="208" name="Rectangle 5"/>
              <p:cNvSpPr/>
              <p:nvPr/>
            </p:nvSpPr>
            <p:spPr>
              <a:xfrm>
                <a:off x="5829807" y="2755369"/>
                <a:ext cx="591444" cy="673631"/>
              </a:xfrm>
              <a:custGeom>
                <a:avLst/>
                <a:gdLst>
                  <a:gd name="connsiteX0" fmla="*/ 0 w 720008"/>
                  <a:gd name="connsiteY0" fmla="*/ 0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4" fmla="*/ 0 w 720008"/>
                  <a:gd name="connsiteY4" fmla="*/ 0 h 540006"/>
                  <a:gd name="connsiteX0" fmla="*/ 0 w 720008"/>
                  <a:gd name="connsiteY0" fmla="*/ 540006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0" fmla="*/ 0 w 720008"/>
                  <a:gd name="connsiteY0" fmla="*/ 549531 h 549531"/>
                  <a:gd name="connsiteX1" fmla="*/ 339008 w 720008"/>
                  <a:gd name="connsiteY1" fmla="*/ 0 h 549531"/>
                  <a:gd name="connsiteX2" fmla="*/ 720008 w 720008"/>
                  <a:gd name="connsiteY2" fmla="*/ 549531 h 549531"/>
                  <a:gd name="connsiteX3" fmla="*/ 0 w 720008"/>
                  <a:gd name="connsiteY3" fmla="*/ 549531 h 549531"/>
                  <a:gd name="connsiteX0" fmla="*/ 0 w 811448"/>
                  <a:gd name="connsiteY0" fmla="*/ 549531 h 640971"/>
                  <a:gd name="connsiteX1" fmla="*/ 339008 w 811448"/>
                  <a:gd name="connsiteY1" fmla="*/ 0 h 640971"/>
                  <a:gd name="connsiteX2" fmla="*/ 811448 w 811448"/>
                  <a:gd name="connsiteY2" fmla="*/ 640971 h 640971"/>
                  <a:gd name="connsiteX0" fmla="*/ 0 w 659048"/>
                  <a:gd name="connsiteY0" fmla="*/ 549531 h 549531"/>
                  <a:gd name="connsiteX1" fmla="*/ 339008 w 659048"/>
                  <a:gd name="connsiteY1" fmla="*/ 0 h 549531"/>
                  <a:gd name="connsiteX2" fmla="*/ 659048 w 659048"/>
                  <a:gd name="connsiteY2" fmla="*/ 536196 h 549531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36 w 716234"/>
                  <a:gd name="connsiteY0" fmla="*/ 549531 h 555246"/>
                  <a:gd name="connsiteX1" fmla="*/ 339044 w 716234"/>
                  <a:gd name="connsiteY1" fmla="*/ 0 h 555246"/>
                  <a:gd name="connsiteX2" fmla="*/ 716234 w 716234"/>
                  <a:gd name="connsiteY2" fmla="*/ 555246 h 555246"/>
                  <a:gd name="connsiteX0" fmla="*/ 35 w 716233"/>
                  <a:gd name="connsiteY0" fmla="*/ 549532 h 555247"/>
                  <a:gd name="connsiteX1" fmla="*/ 339043 w 716233"/>
                  <a:gd name="connsiteY1" fmla="*/ 1 h 555247"/>
                  <a:gd name="connsiteX2" fmla="*/ 716233 w 716233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4 h 555249"/>
                  <a:gd name="connsiteX1" fmla="*/ 339019 w 716209"/>
                  <a:gd name="connsiteY1" fmla="*/ 3 h 555249"/>
                  <a:gd name="connsiteX2" fmla="*/ 716209 w 716209"/>
                  <a:gd name="connsiteY2" fmla="*/ 555249 h 555249"/>
                  <a:gd name="connsiteX0" fmla="*/ 9 w 716207"/>
                  <a:gd name="connsiteY0" fmla="*/ 551614 h 557329"/>
                  <a:gd name="connsiteX1" fmla="*/ 362830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46161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53305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3 h 557328"/>
                  <a:gd name="connsiteX1" fmla="*/ 353305 w 716207"/>
                  <a:gd name="connsiteY1" fmla="*/ 2 h 557328"/>
                  <a:gd name="connsiteX2" fmla="*/ 716207 w 716207"/>
                  <a:gd name="connsiteY2" fmla="*/ 557328 h 557328"/>
                  <a:gd name="connsiteX0" fmla="*/ 19 w 716217"/>
                  <a:gd name="connsiteY0" fmla="*/ 551663 h 557378"/>
                  <a:gd name="connsiteX1" fmla="*/ 353315 w 716217"/>
                  <a:gd name="connsiteY1" fmla="*/ 52 h 557378"/>
                  <a:gd name="connsiteX2" fmla="*/ 716217 w 716217"/>
                  <a:gd name="connsiteY2" fmla="*/ 557378 h 55737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3693 h 559408"/>
                  <a:gd name="connsiteX1" fmla="*/ 367592 w 716206"/>
                  <a:gd name="connsiteY1" fmla="*/ 1 h 559408"/>
                  <a:gd name="connsiteX2" fmla="*/ 716206 w 716206"/>
                  <a:gd name="connsiteY2" fmla="*/ 559408 h 559408"/>
                  <a:gd name="connsiteX0" fmla="*/ 8 w 716206"/>
                  <a:gd name="connsiteY0" fmla="*/ 553694 h 559409"/>
                  <a:gd name="connsiteX1" fmla="*/ 367592 w 716206"/>
                  <a:gd name="connsiteY1" fmla="*/ 2 h 559409"/>
                  <a:gd name="connsiteX2" fmla="*/ 716206 w 716206"/>
                  <a:gd name="connsiteY2" fmla="*/ 559409 h 559409"/>
                  <a:gd name="connsiteX0" fmla="*/ 8 w 716206"/>
                  <a:gd name="connsiteY0" fmla="*/ 553694 h 559409"/>
                  <a:gd name="connsiteX1" fmla="*/ 360448 w 716206"/>
                  <a:gd name="connsiteY1" fmla="*/ 2 h 559409"/>
                  <a:gd name="connsiteX2" fmla="*/ 716206 w 716206"/>
                  <a:gd name="connsiteY2" fmla="*/ 559409 h 559409"/>
                  <a:gd name="connsiteX0" fmla="*/ 0 w 716198"/>
                  <a:gd name="connsiteY0" fmla="*/ 553694 h 559409"/>
                  <a:gd name="connsiteX1" fmla="*/ 360440 w 716198"/>
                  <a:gd name="connsiteY1" fmla="*/ 2 h 559409"/>
                  <a:gd name="connsiteX2" fmla="*/ 716198 w 716198"/>
                  <a:gd name="connsiteY2" fmla="*/ 559409 h 559409"/>
                  <a:gd name="connsiteX0" fmla="*/ 0 w 716199"/>
                  <a:gd name="connsiteY0" fmla="*/ 553696 h 559411"/>
                  <a:gd name="connsiteX1" fmla="*/ 360440 w 716199"/>
                  <a:gd name="connsiteY1" fmla="*/ 4 h 559411"/>
                  <a:gd name="connsiteX2" fmla="*/ 716198 w 716199"/>
                  <a:gd name="connsiteY2" fmla="*/ 559411 h 559411"/>
                  <a:gd name="connsiteX0" fmla="*/ 0 w 716199"/>
                  <a:gd name="connsiteY0" fmla="*/ 553697 h 559412"/>
                  <a:gd name="connsiteX1" fmla="*/ 360440 w 716199"/>
                  <a:gd name="connsiteY1" fmla="*/ 5 h 559412"/>
                  <a:gd name="connsiteX2" fmla="*/ 716198 w 716199"/>
                  <a:gd name="connsiteY2" fmla="*/ 559412 h 55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16199" h="559412">
                    <a:moveTo>
                      <a:pt x="0" y="553697"/>
                    </a:moveTo>
                    <a:cubicBezTo>
                      <a:pt x="5846" y="172937"/>
                      <a:pt x="168856" y="-747"/>
                      <a:pt x="360440" y="5"/>
                    </a:cubicBezTo>
                    <a:cubicBezTo>
                      <a:pt x="565530" y="-1122"/>
                      <a:pt x="716674" y="178830"/>
                      <a:pt x="716198" y="559412"/>
                    </a:cubicBezTo>
                  </a:path>
                </a:pathLst>
              </a:custGeom>
              <a:solidFill>
                <a:srgbClr val="80FEFF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TextBox 167"/>
              <p:cNvSpPr txBox="1"/>
              <p:nvPr/>
            </p:nvSpPr>
            <p:spPr>
              <a:xfrm>
                <a:off x="5891897" y="2881572"/>
                <a:ext cx="467263" cy="261404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noAutofit/>
              </a:bodyPr>
              <a:lstStyle/>
              <a:p>
                <a:pPr algn="ctr"/>
                <a:r>
                  <a:rPr lang="nl-BE" b="1" dirty="0">
                    <a:solidFill>
                      <a:sysClr val="windowText" lastClr="000000"/>
                    </a:solidFill>
                  </a:rPr>
                  <a:t>C</a:t>
                </a:r>
                <a:endParaRPr lang="en-US" b="1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12" name="Flowchart: Collate 67"/>
            <p:cNvSpPr/>
            <p:nvPr/>
          </p:nvSpPr>
          <p:spPr>
            <a:xfrm rot="5400000">
              <a:off x="4411699" y="4196280"/>
              <a:ext cx="180004" cy="36000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5000 w 10000"/>
                <a:gd name="connsiteY2" fmla="*/ 500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5000 w 10000"/>
                <a:gd name="connsiteY5" fmla="*/ 5000 h 10000"/>
                <a:gd name="connsiteX6" fmla="*/ 0 w 10000"/>
                <a:gd name="connsiteY6" fmla="*/ 0 h 10000"/>
                <a:gd name="connsiteX0" fmla="*/ 0 w 10000"/>
                <a:gd name="connsiteY0" fmla="*/ 20 h 10020"/>
                <a:gd name="connsiteX1" fmla="*/ 4836 w 10000"/>
                <a:gd name="connsiteY1" fmla="*/ 0 h 10020"/>
                <a:gd name="connsiteX2" fmla="*/ 10000 w 10000"/>
                <a:gd name="connsiteY2" fmla="*/ 20 h 10020"/>
                <a:gd name="connsiteX3" fmla="*/ 5000 w 10000"/>
                <a:gd name="connsiteY3" fmla="*/ 5020 h 10020"/>
                <a:gd name="connsiteX4" fmla="*/ 10000 w 10000"/>
                <a:gd name="connsiteY4" fmla="*/ 10020 h 10020"/>
                <a:gd name="connsiteX5" fmla="*/ 0 w 10000"/>
                <a:gd name="connsiteY5" fmla="*/ 10020 h 10020"/>
                <a:gd name="connsiteX6" fmla="*/ 5000 w 10000"/>
                <a:gd name="connsiteY6" fmla="*/ 5020 h 10020"/>
                <a:gd name="connsiteX7" fmla="*/ 0 w 10000"/>
                <a:gd name="connsiteY7" fmla="*/ 20 h 10020"/>
                <a:gd name="connsiteX0" fmla="*/ 0 w 10000"/>
                <a:gd name="connsiteY0" fmla="*/ 2261 h 12261"/>
                <a:gd name="connsiteX1" fmla="*/ 5085 w 10000"/>
                <a:gd name="connsiteY1" fmla="*/ 0 h 12261"/>
                <a:gd name="connsiteX2" fmla="*/ 10000 w 10000"/>
                <a:gd name="connsiteY2" fmla="*/ 2261 h 12261"/>
                <a:gd name="connsiteX3" fmla="*/ 5000 w 10000"/>
                <a:gd name="connsiteY3" fmla="*/ 7261 h 12261"/>
                <a:gd name="connsiteX4" fmla="*/ 10000 w 10000"/>
                <a:gd name="connsiteY4" fmla="*/ 12261 h 12261"/>
                <a:gd name="connsiteX5" fmla="*/ 0 w 10000"/>
                <a:gd name="connsiteY5" fmla="*/ 12261 h 12261"/>
                <a:gd name="connsiteX6" fmla="*/ 5000 w 10000"/>
                <a:gd name="connsiteY6" fmla="*/ 7261 h 12261"/>
                <a:gd name="connsiteX7" fmla="*/ 0 w 10000"/>
                <a:gd name="connsiteY7" fmla="*/ 2261 h 12261"/>
                <a:gd name="connsiteX0" fmla="*/ 0 w 10000"/>
                <a:gd name="connsiteY0" fmla="*/ 2261 h 12327"/>
                <a:gd name="connsiteX1" fmla="*/ 5085 w 10000"/>
                <a:gd name="connsiteY1" fmla="*/ 0 h 12327"/>
                <a:gd name="connsiteX2" fmla="*/ 10000 w 10000"/>
                <a:gd name="connsiteY2" fmla="*/ 2261 h 12327"/>
                <a:gd name="connsiteX3" fmla="*/ 5000 w 10000"/>
                <a:gd name="connsiteY3" fmla="*/ 7261 h 12327"/>
                <a:gd name="connsiteX4" fmla="*/ 10000 w 10000"/>
                <a:gd name="connsiteY4" fmla="*/ 12261 h 12327"/>
                <a:gd name="connsiteX5" fmla="*/ 4961 w 10000"/>
                <a:gd name="connsiteY5" fmla="*/ 12327 h 12327"/>
                <a:gd name="connsiteX6" fmla="*/ 0 w 10000"/>
                <a:gd name="connsiteY6" fmla="*/ 12261 h 12327"/>
                <a:gd name="connsiteX7" fmla="*/ 5000 w 10000"/>
                <a:gd name="connsiteY7" fmla="*/ 7261 h 12327"/>
                <a:gd name="connsiteX8" fmla="*/ 0 w 10000"/>
                <a:gd name="connsiteY8" fmla="*/ 2261 h 12327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5 w 10005"/>
                <a:gd name="connsiteY0" fmla="*/ 2261 h 14071"/>
                <a:gd name="connsiteX1" fmla="*/ 5090 w 10005"/>
                <a:gd name="connsiteY1" fmla="*/ 0 h 14071"/>
                <a:gd name="connsiteX2" fmla="*/ 10005 w 10005"/>
                <a:gd name="connsiteY2" fmla="*/ 2261 h 14071"/>
                <a:gd name="connsiteX3" fmla="*/ 5005 w 10005"/>
                <a:gd name="connsiteY3" fmla="*/ 7261 h 14071"/>
                <a:gd name="connsiteX4" fmla="*/ 10005 w 10005"/>
                <a:gd name="connsiteY4" fmla="*/ 12261 h 14071"/>
                <a:gd name="connsiteX5" fmla="*/ 4841 w 10005"/>
                <a:gd name="connsiteY5" fmla="*/ 14070 h 14071"/>
                <a:gd name="connsiteX6" fmla="*/ 5 w 10005"/>
                <a:gd name="connsiteY6" fmla="*/ 12261 h 14071"/>
                <a:gd name="connsiteX7" fmla="*/ 5005 w 10005"/>
                <a:gd name="connsiteY7" fmla="*/ 7261 h 14071"/>
                <a:gd name="connsiteX8" fmla="*/ 5 w 10005"/>
                <a:gd name="connsiteY8" fmla="*/ 2261 h 14071"/>
                <a:gd name="connsiteX0" fmla="*/ 5 w 10005"/>
                <a:gd name="connsiteY0" fmla="*/ 2261 h 14319"/>
                <a:gd name="connsiteX1" fmla="*/ 5090 w 10005"/>
                <a:gd name="connsiteY1" fmla="*/ 0 h 14319"/>
                <a:gd name="connsiteX2" fmla="*/ 10005 w 10005"/>
                <a:gd name="connsiteY2" fmla="*/ 2261 h 14319"/>
                <a:gd name="connsiteX3" fmla="*/ 5005 w 10005"/>
                <a:gd name="connsiteY3" fmla="*/ 7261 h 14319"/>
                <a:gd name="connsiteX4" fmla="*/ 10005 w 10005"/>
                <a:gd name="connsiteY4" fmla="*/ 12261 h 14319"/>
                <a:gd name="connsiteX5" fmla="*/ 4841 w 10005"/>
                <a:gd name="connsiteY5" fmla="*/ 14319 h 14319"/>
                <a:gd name="connsiteX6" fmla="*/ 5 w 10005"/>
                <a:gd name="connsiteY6" fmla="*/ 12261 h 14319"/>
                <a:gd name="connsiteX7" fmla="*/ 5005 w 10005"/>
                <a:gd name="connsiteY7" fmla="*/ 7261 h 14319"/>
                <a:gd name="connsiteX8" fmla="*/ 5 w 10005"/>
                <a:gd name="connsiteY8" fmla="*/ 2261 h 14319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247 w 10247"/>
                <a:gd name="connsiteY0" fmla="*/ 2261 h 14444"/>
                <a:gd name="connsiteX1" fmla="*/ 5332 w 10247"/>
                <a:gd name="connsiteY1" fmla="*/ 0 h 14444"/>
                <a:gd name="connsiteX2" fmla="*/ 10247 w 10247"/>
                <a:gd name="connsiteY2" fmla="*/ 2261 h 14444"/>
                <a:gd name="connsiteX3" fmla="*/ 5247 w 10247"/>
                <a:gd name="connsiteY3" fmla="*/ 7261 h 14444"/>
                <a:gd name="connsiteX4" fmla="*/ 10247 w 10247"/>
                <a:gd name="connsiteY4" fmla="*/ 12261 h 14444"/>
                <a:gd name="connsiteX5" fmla="*/ 5208 w 10247"/>
                <a:gd name="connsiteY5" fmla="*/ 14444 h 14444"/>
                <a:gd name="connsiteX6" fmla="*/ 247 w 10247"/>
                <a:gd name="connsiteY6" fmla="*/ 12261 h 14444"/>
                <a:gd name="connsiteX7" fmla="*/ 5247 w 10247"/>
                <a:gd name="connsiteY7" fmla="*/ 7261 h 14444"/>
                <a:gd name="connsiteX8" fmla="*/ 247 w 10247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488 h 14982"/>
                <a:gd name="connsiteX1" fmla="*/ 5332 w 10479"/>
                <a:gd name="connsiteY1" fmla="*/ 0 h 14982"/>
                <a:gd name="connsiteX2" fmla="*/ 10247 w 10479"/>
                <a:gd name="connsiteY2" fmla="*/ 2488 h 14982"/>
                <a:gd name="connsiteX3" fmla="*/ 5247 w 10479"/>
                <a:gd name="connsiteY3" fmla="*/ 7488 h 14982"/>
                <a:gd name="connsiteX4" fmla="*/ 10247 w 10479"/>
                <a:gd name="connsiteY4" fmla="*/ 12488 h 14982"/>
                <a:gd name="connsiteX5" fmla="*/ 5333 w 10479"/>
                <a:gd name="connsiteY5" fmla="*/ 14982 h 14982"/>
                <a:gd name="connsiteX6" fmla="*/ 247 w 10479"/>
                <a:gd name="connsiteY6" fmla="*/ 12488 h 14982"/>
                <a:gd name="connsiteX7" fmla="*/ 5247 w 10479"/>
                <a:gd name="connsiteY7" fmla="*/ 7488 h 14982"/>
                <a:gd name="connsiteX8" fmla="*/ 247 w 10479"/>
                <a:gd name="connsiteY8" fmla="*/ 2488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" h="14982">
                  <a:moveTo>
                    <a:pt x="247" y="2488"/>
                  </a:moveTo>
                  <a:cubicBezTo>
                    <a:pt x="-922" y="1298"/>
                    <a:pt x="2267" y="7"/>
                    <a:pt x="5332" y="0"/>
                  </a:cubicBezTo>
                  <a:cubicBezTo>
                    <a:pt x="8340" y="7"/>
                    <a:pt x="11349" y="1174"/>
                    <a:pt x="10247" y="2488"/>
                  </a:cubicBezTo>
                  <a:lnTo>
                    <a:pt x="5247" y="7488"/>
                  </a:lnTo>
                  <a:lnTo>
                    <a:pt x="10247" y="12488"/>
                  </a:lnTo>
                  <a:cubicBezTo>
                    <a:pt x="11390" y="13713"/>
                    <a:pt x="7677" y="15002"/>
                    <a:pt x="5333" y="14982"/>
                  </a:cubicBezTo>
                  <a:cubicBezTo>
                    <a:pt x="2725" y="14974"/>
                    <a:pt x="-880" y="13776"/>
                    <a:pt x="247" y="12488"/>
                  </a:cubicBezTo>
                  <a:lnTo>
                    <a:pt x="5247" y="7488"/>
                  </a:lnTo>
                  <a:lnTo>
                    <a:pt x="247" y="2488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11" name="Tekstvak 210"/>
          <p:cNvSpPr txBox="1"/>
          <p:nvPr/>
        </p:nvSpPr>
        <p:spPr>
          <a:xfrm>
            <a:off x="2625959" y="3080685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P1</a:t>
            </a:r>
          </a:p>
        </p:txBody>
      </p:sp>
      <p:grpSp>
        <p:nvGrpSpPr>
          <p:cNvPr id="224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225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8" name="Tekstvak 227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29" name="Tekstvak 228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sp>
        <p:nvSpPr>
          <p:cNvPr id="234" name="Rechthoek 233"/>
          <p:cNvSpPr/>
          <p:nvPr/>
        </p:nvSpPr>
        <p:spPr>
          <a:xfrm>
            <a:off x="2405959" y="4059007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cxnSp>
        <p:nvCxnSpPr>
          <p:cNvPr id="237" name="Rechte verbindingslijn 236"/>
          <p:cNvCxnSpPr>
            <a:stCxn id="234" idx="3"/>
          </p:cNvCxnSpPr>
          <p:nvPr/>
        </p:nvCxnSpPr>
        <p:spPr>
          <a:xfrm>
            <a:off x="3216475" y="4194585"/>
            <a:ext cx="3689534" cy="494429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ekstvak 259"/>
          <p:cNvSpPr txBox="1"/>
          <p:nvPr/>
        </p:nvSpPr>
        <p:spPr>
          <a:xfrm>
            <a:off x="3665973" y="3429000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GROUP2</a:t>
            </a:r>
          </a:p>
        </p:txBody>
      </p:sp>
      <p:sp>
        <p:nvSpPr>
          <p:cNvPr id="113" name="Rechthoek 112"/>
          <p:cNvSpPr/>
          <p:nvPr/>
        </p:nvSpPr>
        <p:spPr>
          <a:xfrm>
            <a:off x="1235946" y="468901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CAS</a:t>
            </a:r>
          </a:p>
        </p:txBody>
      </p:sp>
      <p:sp>
        <p:nvSpPr>
          <p:cNvPr id="97" name="Rechthoek 96"/>
          <p:cNvSpPr/>
          <p:nvPr/>
        </p:nvSpPr>
        <p:spPr>
          <a:xfrm>
            <a:off x="2135956" y="5409022"/>
            <a:ext cx="1170013" cy="630007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8" name="Rechthoek 97"/>
          <p:cNvSpPr/>
          <p:nvPr/>
        </p:nvSpPr>
        <p:spPr>
          <a:xfrm>
            <a:off x="2315958" y="558902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BAI</a:t>
            </a:r>
          </a:p>
        </p:txBody>
      </p:sp>
      <p:sp>
        <p:nvSpPr>
          <p:cNvPr id="99" name="Tekstvak 98"/>
          <p:cNvSpPr txBox="1"/>
          <p:nvPr/>
        </p:nvSpPr>
        <p:spPr>
          <a:xfrm>
            <a:off x="605939" y="4869016"/>
            <a:ext cx="720007" cy="18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000" b="1" dirty="0" err="1">
                <a:solidFill>
                  <a:schemeClr val="bg1"/>
                </a:solidFill>
              </a:rPr>
              <a:t>Assigned</a:t>
            </a:r>
            <a:endParaRPr lang="nl-BE" sz="1000" b="1" dirty="0">
              <a:solidFill>
                <a:schemeClr val="bg1"/>
              </a:solidFill>
            </a:endParaRPr>
          </a:p>
        </p:txBody>
      </p:sp>
      <p:sp>
        <p:nvSpPr>
          <p:cNvPr id="100" name="Tekstvak 99"/>
          <p:cNvSpPr txBox="1"/>
          <p:nvPr/>
        </p:nvSpPr>
        <p:spPr>
          <a:xfrm>
            <a:off x="2765963" y="5949028"/>
            <a:ext cx="720007" cy="18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100" b="1" dirty="0" err="1">
                <a:solidFill>
                  <a:schemeClr val="bg1"/>
                </a:solidFill>
              </a:rPr>
              <a:t>Planned</a:t>
            </a:r>
            <a:endParaRPr lang="nl-BE" sz="1100" b="1" dirty="0">
              <a:solidFill>
                <a:schemeClr val="bg1"/>
              </a:solidFill>
            </a:endParaRPr>
          </a:p>
        </p:txBody>
      </p:sp>
      <p:sp>
        <p:nvSpPr>
          <p:cNvPr id="116" name="Tekstvak 115"/>
          <p:cNvSpPr txBox="1"/>
          <p:nvPr/>
        </p:nvSpPr>
        <p:spPr>
          <a:xfrm>
            <a:off x="1775952" y="4239009"/>
            <a:ext cx="720007" cy="18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000" b="1" dirty="0" err="1">
                <a:solidFill>
                  <a:schemeClr val="bg1"/>
                </a:solidFill>
              </a:rPr>
              <a:t>Assigned</a:t>
            </a:r>
            <a:endParaRPr lang="nl-BE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257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INTERFACE DURING BATTLE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1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" name="Rechthoek 2"/>
          <p:cNvSpPr/>
          <p:nvPr/>
        </p:nvSpPr>
        <p:spPr>
          <a:xfrm>
            <a:off x="875941" y="1988985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against</a:t>
            </a:r>
            <a:r>
              <a:rPr lang="nl-BE" b="1" dirty="0"/>
              <a:t> blue</a:t>
            </a:r>
          </a:p>
        </p:txBody>
      </p:sp>
      <p:sp>
        <p:nvSpPr>
          <p:cNvPr id="5" name="Rechthoek 4"/>
          <p:cNvSpPr/>
          <p:nvPr/>
        </p:nvSpPr>
        <p:spPr>
          <a:xfrm>
            <a:off x="245936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6" name="Rechthoek 5"/>
          <p:cNvSpPr/>
          <p:nvPr/>
        </p:nvSpPr>
        <p:spPr>
          <a:xfrm>
            <a:off x="875940" y="2618992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8" name="Rechthoek 7"/>
          <p:cNvSpPr/>
          <p:nvPr/>
        </p:nvSpPr>
        <p:spPr>
          <a:xfrm>
            <a:off x="875941" y="4239010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3 red attack GROUPS</a:t>
            </a:r>
          </a:p>
        </p:txBody>
      </p:sp>
      <p:sp>
        <p:nvSpPr>
          <p:cNvPr id="9" name="Rechthoek 8"/>
          <p:cNvSpPr/>
          <p:nvPr/>
        </p:nvSpPr>
        <p:spPr>
          <a:xfrm>
            <a:off x="245936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978995"/>
            <a:ext cx="540006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/>
          <p:cNvCxnSpPr>
            <a:stCxn id="10" idx="3"/>
          </p:cNvCxnSpPr>
          <p:nvPr/>
        </p:nvCxnSpPr>
        <p:spPr>
          <a:xfrm>
            <a:off x="5105989" y="3969006"/>
            <a:ext cx="2160024" cy="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2042524" cy="5744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/>
          <p:cNvSpPr/>
          <p:nvPr/>
        </p:nvSpPr>
        <p:spPr>
          <a:xfrm>
            <a:off x="875940" y="3429001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26" name="Rechthoek 25"/>
          <p:cNvSpPr/>
          <p:nvPr/>
        </p:nvSpPr>
        <p:spPr>
          <a:xfrm>
            <a:off x="245935" y="342900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7" name="Rechthoek 26"/>
          <p:cNvSpPr/>
          <p:nvPr/>
        </p:nvSpPr>
        <p:spPr>
          <a:xfrm>
            <a:off x="10056044" y="531902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29" name="Rechte verbindingslijn 28"/>
          <p:cNvCxnSpPr>
            <a:stCxn id="27" idx="1"/>
          </p:cNvCxnSpPr>
          <p:nvPr/>
        </p:nvCxnSpPr>
        <p:spPr>
          <a:xfrm flipH="1" flipV="1">
            <a:off x="8715375" y="4491038"/>
            <a:ext cx="1340669" cy="109798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stCxn id="27" idx="1"/>
          </p:cNvCxnSpPr>
          <p:nvPr/>
        </p:nvCxnSpPr>
        <p:spPr>
          <a:xfrm flipH="1" flipV="1">
            <a:off x="8827806" y="5435125"/>
            <a:ext cx="1228238" cy="15389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27" idx="1"/>
          </p:cNvCxnSpPr>
          <p:nvPr/>
        </p:nvCxnSpPr>
        <p:spPr>
          <a:xfrm flipH="1" flipV="1">
            <a:off x="6597353" y="4836920"/>
            <a:ext cx="3458691" cy="7521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4385981" y="549902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402597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0" name="Rechte verbindingslijn 49"/>
          <p:cNvCxnSpPr>
            <a:stCxn id="48" idx="3"/>
          </p:cNvCxnSpPr>
          <p:nvPr/>
        </p:nvCxnSpPr>
        <p:spPr>
          <a:xfrm flipV="1">
            <a:off x="4925987" y="5257800"/>
            <a:ext cx="693763" cy="51122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48" idx="3"/>
          </p:cNvCxnSpPr>
          <p:nvPr/>
        </p:nvCxnSpPr>
        <p:spPr>
          <a:xfrm flipV="1">
            <a:off x="4925987" y="5545931"/>
            <a:ext cx="955701" cy="22309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 flipV="1">
            <a:off x="5105989" y="3633788"/>
            <a:ext cx="2666411" cy="33521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hoek 63"/>
          <p:cNvSpPr/>
          <p:nvPr/>
        </p:nvSpPr>
        <p:spPr>
          <a:xfrm>
            <a:off x="8166023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65" name="Rechte verbindingslijn 64"/>
          <p:cNvCxnSpPr>
            <a:stCxn id="64" idx="1"/>
          </p:cNvCxnSpPr>
          <p:nvPr/>
        </p:nvCxnSpPr>
        <p:spPr>
          <a:xfrm flipH="1">
            <a:off x="7612856" y="3068996"/>
            <a:ext cx="553167" cy="25761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582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11226</TotalTime>
  <Words>881</Words>
  <Application>Microsoft Office PowerPoint</Application>
  <PresentationFormat>Breedbeeld</PresentationFormat>
  <Paragraphs>261</Paragraphs>
  <Slides>20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3" baseType="lpstr">
      <vt:lpstr>Corbel</vt:lpstr>
      <vt:lpstr>Wingdings</vt:lpstr>
      <vt:lpstr>Gestreept</vt:lpstr>
      <vt:lpstr>moose for dcs world task dispatching</vt:lpstr>
      <vt:lpstr>task DISPATCHing</vt:lpstr>
      <vt:lpstr>A2G task DISPATCHing using DETECTION_AREAS</vt:lpstr>
      <vt:lpstr>(1) fac detect targets using DETECTION_AREAS</vt:lpstr>
      <vt:lpstr>(2) fac reports detected  targets to hq</vt:lpstr>
      <vt:lpstr>(3) hq dispatches TASKS  TO player groups</vt:lpstr>
      <vt:lpstr>(4) player GROUPS select tasks  and engage</vt:lpstr>
      <vt:lpstr>INTERFACE DURING BATTLE</vt:lpstr>
      <vt:lpstr>battle scene overview</vt:lpstr>
      <vt:lpstr>battle scene overview</vt:lpstr>
      <vt:lpstr>battle scene overview</vt:lpstr>
      <vt:lpstr>battle scene overview</vt:lpstr>
      <vt:lpstr>groups will receive taskings from hq</vt:lpstr>
      <vt:lpstr>each area is assigned a threat level</vt:lpstr>
      <vt:lpstr>each area is reported coordinates</vt:lpstr>
      <vt:lpstr>A tasking menu is created at each detection report</vt:lpstr>
      <vt:lpstr>a selected task moves the group in assigned mode…</vt:lpstr>
      <vt:lpstr>DEMO</vt:lpstr>
      <vt:lpstr>moose for dcs world TAD-210 - A2G Task Dispatching for AREAS and SCORING</vt:lpstr>
      <vt:lpstr>moose for dcs world TAD-220 - A2G Task Dispatching for tYPES and SCORING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474</cp:revision>
  <dcterms:created xsi:type="dcterms:W3CDTF">2016-04-14T07:37:30Z</dcterms:created>
  <dcterms:modified xsi:type="dcterms:W3CDTF">2017-03-20T12:00:43Z</dcterms:modified>
</cp:coreProperties>
</file>

<file path=docProps/thumbnail.jpeg>
</file>